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>
                <a:latin typeface="Bell MT" panose="02020503060305020303" pitchFamily="18" charset="0"/>
              </a:rPr>
              <a:t>MENTAL RETARDATION</a:t>
            </a:r>
            <a:endParaRPr lang="en-IN" dirty="0">
              <a:latin typeface="Bell MT" panose="020205030603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5256" y="5362745"/>
            <a:ext cx="7618761" cy="1049867"/>
          </a:xfrm>
        </p:spPr>
        <p:txBody>
          <a:bodyPr/>
          <a:lstStyle/>
          <a:p>
            <a:pPr algn="l"/>
            <a:r>
              <a:rPr lang="en-IN" dirty="0" smtClean="0">
                <a:latin typeface="Bell MT" panose="02020503060305020303" pitchFamily="18" charset="0"/>
              </a:rPr>
              <a:t>DR. HARI SANKAR</a:t>
            </a:r>
          </a:p>
          <a:p>
            <a:pPr algn="l"/>
            <a:r>
              <a:rPr lang="en-IN" dirty="0" smtClean="0">
                <a:latin typeface="Bell MT" panose="02020503060305020303" pitchFamily="18" charset="0"/>
              </a:rPr>
              <a:t>SARADA KRISHNA HOMOEOPATHIC MEDICAL COLLEGE</a:t>
            </a:r>
            <a:endParaRPr lang="en-IN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44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577" y="105057"/>
            <a:ext cx="11655381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>
                <a:latin typeface="Bell MT" panose="02020503060305020303" pitchFamily="18" charset="0"/>
              </a:rPr>
              <a:t>Disorders of </a:t>
            </a:r>
            <a:r>
              <a:rPr lang="en-IN" sz="3200" dirty="0" smtClean="0">
                <a:latin typeface="Bell MT" panose="02020503060305020303" pitchFamily="18" charset="0"/>
              </a:rPr>
              <a:t>Psychological Development</a:t>
            </a:r>
          </a:p>
          <a:p>
            <a:endParaRPr lang="en-IN" sz="3200" dirty="0">
              <a:latin typeface="Bell MT" panose="02020503060305020303" pitchFamily="18" charset="0"/>
            </a:endParaRPr>
          </a:p>
          <a:p>
            <a:r>
              <a:rPr lang="en-IN" sz="2800" dirty="0"/>
              <a:t>Children may lag behind in the development of </a:t>
            </a:r>
            <a:r>
              <a:rPr lang="en-IN" sz="2800" dirty="0" smtClean="0"/>
              <a:t>learning of </a:t>
            </a:r>
            <a:r>
              <a:rPr lang="en-IN" sz="2800" dirty="0"/>
              <a:t>certain psychological skills specifically.</a:t>
            </a:r>
          </a:p>
          <a:p>
            <a:r>
              <a:rPr lang="en-IN" sz="2800" dirty="0"/>
              <a:t>Examples: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 smtClean="0"/>
              <a:t>Specific </a:t>
            </a:r>
            <a:r>
              <a:rPr lang="en-IN" sz="2800" dirty="0"/>
              <a:t>reading disorders.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 smtClean="0"/>
              <a:t>Specific </a:t>
            </a:r>
            <a:r>
              <a:rPr lang="en-IN" sz="2800" dirty="0"/>
              <a:t>spelling disorders</a:t>
            </a:r>
            <a:r>
              <a:rPr lang="en-IN" sz="28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 smtClean="0"/>
              <a:t>Specific </a:t>
            </a:r>
            <a:r>
              <a:rPr lang="en-IN" sz="2800" dirty="0"/>
              <a:t>mathematics disorders.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 smtClean="0"/>
              <a:t>Understanding </a:t>
            </a:r>
            <a:r>
              <a:rPr lang="en-IN" sz="2800" dirty="0"/>
              <a:t>and articulation of spoken language.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 smtClean="0"/>
              <a:t>Impairment </a:t>
            </a:r>
            <a:r>
              <a:rPr lang="en-IN" sz="2800" dirty="0"/>
              <a:t>of motor coordination.</a:t>
            </a:r>
          </a:p>
          <a:p>
            <a:r>
              <a:rPr lang="en-IN" sz="2800" dirty="0"/>
              <a:t>Lack of self-esteem and delay in brain maturation </a:t>
            </a:r>
            <a:r>
              <a:rPr lang="en-IN" sz="2800" dirty="0" smtClean="0"/>
              <a:t>may be </a:t>
            </a:r>
            <a:r>
              <a:rPr lang="en-IN" sz="2800" dirty="0"/>
              <a:t>the cause in many. The disorders may disappear as </a:t>
            </a:r>
            <a:r>
              <a:rPr lang="en-IN" sz="2800" dirty="0" smtClean="0"/>
              <a:t>the child </a:t>
            </a:r>
            <a:r>
              <a:rPr lang="en-IN" sz="2800" dirty="0"/>
              <a:t>grows. Emotional support and instilling </a:t>
            </a:r>
            <a:r>
              <a:rPr lang="en-IN" sz="2800" dirty="0" smtClean="0"/>
              <a:t>confidence may </a:t>
            </a:r>
            <a:r>
              <a:rPr lang="en-IN" sz="2800" dirty="0"/>
              <a:t>enhance recovery.</a:t>
            </a:r>
            <a:endParaRPr lang="en-IN" sz="2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273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124" y="437882"/>
            <a:ext cx="1156522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000" dirty="0">
                <a:solidFill>
                  <a:srgbClr val="FFFF00"/>
                </a:solidFill>
                <a:latin typeface="Bell MT" panose="02020503060305020303" pitchFamily="18" charset="0"/>
              </a:rPr>
              <a:t>Pervasive Developmental </a:t>
            </a:r>
            <a:r>
              <a:rPr lang="en-IN" sz="4000" dirty="0" smtClean="0">
                <a:solidFill>
                  <a:srgbClr val="FFFF00"/>
                </a:solidFill>
                <a:latin typeface="Bell MT" panose="02020503060305020303" pitchFamily="18" charset="0"/>
              </a:rPr>
              <a:t>Disorders</a:t>
            </a:r>
          </a:p>
          <a:p>
            <a:endParaRPr lang="en-IN" sz="4000" dirty="0">
              <a:latin typeface="Bell MT" panose="02020503060305020303" pitchFamily="18" charset="0"/>
            </a:endParaRPr>
          </a:p>
          <a:p>
            <a:r>
              <a:rPr lang="en-IN" sz="3200" dirty="0">
                <a:latin typeface="Bell MT" panose="02020503060305020303" pitchFamily="18" charset="0"/>
              </a:rPr>
              <a:t>The symptoms of these disorders are </a:t>
            </a:r>
            <a:endParaRPr lang="en-IN" sz="3200" dirty="0" smtClean="0">
              <a:latin typeface="Bell MT" panose="02020503060305020303" pitchFamily="18" charset="0"/>
            </a:endParaRPr>
          </a:p>
          <a:p>
            <a:pPr lvl="8"/>
            <a:r>
              <a:rPr lang="en-IN" sz="3200" dirty="0" err="1" smtClean="0">
                <a:solidFill>
                  <a:srgbClr val="FFFF00"/>
                </a:solidFill>
                <a:latin typeface="Bell MT" panose="02020503060305020303" pitchFamily="18" charset="0"/>
              </a:rPr>
              <a:t>prevasive</a:t>
            </a:r>
            <a:r>
              <a:rPr lang="en-IN" sz="3200" dirty="0" smtClean="0">
                <a:solidFill>
                  <a:srgbClr val="FFFF00"/>
                </a:solidFill>
                <a:latin typeface="Bell MT" panose="02020503060305020303" pitchFamily="18" charset="0"/>
              </a:rPr>
              <a:t> impairment of </a:t>
            </a:r>
            <a:r>
              <a:rPr lang="en-IN" sz="3200" dirty="0">
                <a:solidFill>
                  <a:srgbClr val="FFFF00"/>
                </a:solidFill>
                <a:latin typeface="Bell MT" panose="02020503060305020303" pitchFamily="18" charset="0"/>
              </a:rPr>
              <a:t>social skills, </a:t>
            </a:r>
            <a:endParaRPr lang="en-IN" sz="3200" dirty="0" smtClean="0">
              <a:solidFill>
                <a:srgbClr val="FFFF00"/>
              </a:solidFill>
              <a:latin typeface="Bell MT" panose="02020503060305020303" pitchFamily="18" charset="0"/>
            </a:endParaRPr>
          </a:p>
          <a:p>
            <a:pPr lvl="8"/>
            <a:r>
              <a:rPr lang="en-IN" sz="3200" dirty="0" smtClean="0">
                <a:solidFill>
                  <a:srgbClr val="FFFF00"/>
                </a:solidFill>
                <a:latin typeface="Bell MT" panose="02020503060305020303" pitchFamily="18" charset="0"/>
              </a:rPr>
              <a:t>communication </a:t>
            </a:r>
            <a:r>
              <a:rPr lang="en-IN" sz="3200" dirty="0">
                <a:solidFill>
                  <a:srgbClr val="FFFF00"/>
                </a:solidFill>
                <a:latin typeface="Bell MT" panose="02020503060305020303" pitchFamily="18" charset="0"/>
              </a:rPr>
              <a:t>skills and </a:t>
            </a:r>
            <a:endParaRPr lang="en-IN" sz="3200" dirty="0" smtClean="0">
              <a:solidFill>
                <a:srgbClr val="FFFF00"/>
              </a:solidFill>
              <a:latin typeface="Bell MT" panose="02020503060305020303" pitchFamily="18" charset="0"/>
            </a:endParaRPr>
          </a:p>
          <a:p>
            <a:pPr lvl="8"/>
            <a:r>
              <a:rPr lang="en-IN" sz="3200" dirty="0" err="1" smtClean="0">
                <a:solidFill>
                  <a:srgbClr val="FFFF00"/>
                </a:solidFill>
                <a:latin typeface="Bell MT" panose="02020503060305020303" pitchFamily="18" charset="0"/>
              </a:rPr>
              <a:t>behaviors</a:t>
            </a:r>
            <a:r>
              <a:rPr lang="en-IN" sz="3200" dirty="0" smtClean="0">
                <a:solidFill>
                  <a:srgbClr val="FFFF00"/>
                </a:solidFill>
                <a:latin typeface="Bell MT" panose="02020503060305020303" pitchFamily="18" charset="0"/>
              </a:rPr>
              <a:t>. </a:t>
            </a:r>
          </a:p>
          <a:p>
            <a:endParaRPr lang="en-IN" sz="3200" dirty="0" smtClean="0">
              <a:latin typeface="Bell MT" panose="02020503060305020303" pitchFamily="18" charset="0"/>
            </a:endParaRPr>
          </a:p>
          <a:p>
            <a:r>
              <a:rPr lang="en-IN" sz="3200" dirty="0" smtClean="0">
                <a:latin typeface="Bell MT" panose="02020503060305020303" pitchFamily="18" charset="0"/>
              </a:rPr>
              <a:t>	Childhood </a:t>
            </a:r>
            <a:r>
              <a:rPr lang="en-IN" sz="3200" dirty="0">
                <a:latin typeface="Bell MT" panose="02020503060305020303" pitchFamily="18" charset="0"/>
              </a:rPr>
              <a:t>autism and Attention Deficit </a:t>
            </a:r>
            <a:r>
              <a:rPr lang="en-IN" sz="3200" dirty="0" smtClean="0">
                <a:latin typeface="Bell MT" panose="02020503060305020303" pitchFamily="18" charset="0"/>
              </a:rPr>
              <a:t>Hyperactivity Disorders </a:t>
            </a:r>
            <a:r>
              <a:rPr lang="en-IN" sz="3200" dirty="0">
                <a:latin typeface="Bell MT" panose="02020503060305020303" pitchFamily="18" charset="0"/>
              </a:rPr>
              <a:t>(hyperkinetic syndrome) are the </a:t>
            </a:r>
            <a:r>
              <a:rPr lang="en-IN" sz="3200" dirty="0" smtClean="0">
                <a:latin typeface="Bell MT" panose="02020503060305020303" pitchFamily="18" charset="0"/>
              </a:rPr>
              <a:t>common disorders</a:t>
            </a:r>
            <a:r>
              <a:rPr lang="en-IN" sz="3200" dirty="0">
                <a:latin typeface="Bell MT" panose="020205030603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1250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910" y="167426"/>
            <a:ext cx="11706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>
                <a:solidFill>
                  <a:srgbClr val="FFFF00"/>
                </a:solidFill>
                <a:latin typeface="Bell MT" panose="02020503060305020303" pitchFamily="18" charset="0"/>
              </a:rPr>
              <a:t>CHILDHOOD AUTISM (INFANTILE AUTISM)</a:t>
            </a:r>
          </a:p>
          <a:p>
            <a:r>
              <a:rPr lang="en-IN" sz="3200" dirty="0">
                <a:latin typeface="Bell MT" panose="02020503060305020303" pitchFamily="18" charset="0"/>
              </a:rPr>
              <a:t>The term autism denotes a state of absorption into </a:t>
            </a:r>
            <a:r>
              <a:rPr lang="en-IN" sz="3200" dirty="0" smtClean="0">
                <a:latin typeface="Bell MT" panose="02020503060305020303" pitchFamily="18" charset="0"/>
              </a:rPr>
              <a:t>ones own </a:t>
            </a:r>
            <a:r>
              <a:rPr lang="en-IN" sz="3200" dirty="0">
                <a:latin typeface="Bell MT" panose="02020503060305020303" pitchFamily="18" charset="0"/>
              </a:rPr>
              <a:t>world of phantasy with loss of contact with </a:t>
            </a:r>
            <a:r>
              <a:rPr lang="en-IN" sz="3200" dirty="0" smtClean="0">
                <a:latin typeface="Bell MT" panose="02020503060305020303" pitchFamily="18" charset="0"/>
              </a:rPr>
              <a:t>the reality</a:t>
            </a:r>
            <a:r>
              <a:rPr lang="en-IN" sz="3200" dirty="0">
                <a:latin typeface="Bell MT" panose="02020503060305020303" pitchFamily="18" charset="0"/>
              </a:rPr>
              <a:t>. Reported incidence of childhood autism </a:t>
            </a:r>
            <a:r>
              <a:rPr lang="en-IN" sz="3200" dirty="0" smtClean="0">
                <a:latin typeface="Bell MT" panose="02020503060305020303" pitchFamily="18" charset="0"/>
              </a:rPr>
              <a:t>is 2-5/10,000 </a:t>
            </a:r>
            <a:r>
              <a:rPr lang="en-IN" sz="3200" dirty="0">
                <a:latin typeface="Bell MT" panose="02020503060305020303" pitchFamily="18" charset="0"/>
              </a:rPr>
              <a:t>live births</a:t>
            </a:r>
            <a:r>
              <a:rPr lang="en-IN" sz="3200" dirty="0" smtClean="0">
                <a:latin typeface="Bell MT" panose="02020503060305020303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dirty="0" smtClean="0">
                <a:solidFill>
                  <a:srgbClr val="FFFF00"/>
                </a:solidFill>
              </a:rPr>
              <a:t>Autistic </a:t>
            </a:r>
            <a:r>
              <a:rPr lang="en-IN" sz="3200" dirty="0">
                <a:solidFill>
                  <a:srgbClr val="FFFF00"/>
                </a:solidFill>
              </a:rPr>
              <a:t>aloneness, </a:t>
            </a:r>
            <a:r>
              <a:rPr lang="en-IN" sz="3200" dirty="0" smtClean="0">
                <a:solidFill>
                  <a:srgbClr val="FFFF00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dirty="0" smtClean="0">
                <a:solidFill>
                  <a:srgbClr val="FFFF00"/>
                </a:solidFill>
              </a:rPr>
              <a:t>language </a:t>
            </a:r>
            <a:r>
              <a:rPr lang="en-IN" sz="3200" dirty="0">
                <a:solidFill>
                  <a:srgbClr val="FFFF00"/>
                </a:solidFill>
              </a:rPr>
              <a:t>abnormality </a:t>
            </a:r>
            <a:r>
              <a:rPr lang="en-IN" sz="3200" dirty="0">
                <a:solidFill>
                  <a:srgbClr val="FFFF00"/>
                </a:solidFill>
              </a:rPr>
              <a:t> </a:t>
            </a:r>
            <a:r>
              <a:rPr lang="en-IN" sz="3200" dirty="0" smtClean="0">
                <a:solidFill>
                  <a:srgbClr val="FFFF00"/>
                </a:solidFill>
              </a:rPr>
              <a:t>    and 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3200" dirty="0" smtClean="0">
                <a:solidFill>
                  <a:srgbClr val="FFFF00"/>
                </a:solidFill>
              </a:rPr>
              <a:t>restricted and compulsive </a:t>
            </a:r>
            <a:r>
              <a:rPr lang="en-IN" sz="3200" dirty="0" err="1">
                <a:solidFill>
                  <a:srgbClr val="FFFF00"/>
                </a:solidFill>
              </a:rPr>
              <a:t>behavior</a:t>
            </a:r>
            <a:r>
              <a:rPr lang="en-IN" sz="3200" dirty="0">
                <a:solidFill>
                  <a:srgbClr val="FFFF00"/>
                </a:solidFill>
              </a:rPr>
              <a:t> are the main three features of </a:t>
            </a:r>
            <a:r>
              <a:rPr lang="en-IN" sz="3200" dirty="0" smtClean="0">
                <a:solidFill>
                  <a:srgbClr val="FFFF00"/>
                </a:solidFill>
              </a:rPr>
              <a:t>this disorder</a:t>
            </a:r>
            <a:r>
              <a:rPr lang="en-IN" sz="3200" dirty="0">
                <a:solidFill>
                  <a:srgbClr val="FFFF00"/>
                </a:solidFill>
              </a:rPr>
              <a:t>. </a:t>
            </a:r>
            <a:endParaRPr lang="en-IN" sz="3200" dirty="0" smtClean="0">
              <a:solidFill>
                <a:srgbClr val="FFFF00"/>
              </a:solidFill>
            </a:endParaRPr>
          </a:p>
          <a:p>
            <a:r>
              <a:rPr lang="en-IN" sz="3200" dirty="0" smtClean="0"/>
              <a:t>Boys </a:t>
            </a:r>
            <a:r>
              <a:rPr lang="en-IN" sz="3200" dirty="0"/>
              <a:t>are more affected than girls</a:t>
            </a:r>
            <a:r>
              <a:rPr lang="en-IN" sz="3200" dirty="0" smtClean="0"/>
              <a:t>. </a:t>
            </a:r>
            <a:r>
              <a:rPr lang="en-IN" sz="3200" dirty="0"/>
              <a:t>The </a:t>
            </a:r>
            <a:r>
              <a:rPr lang="en-IN" sz="3200" dirty="0" smtClean="0"/>
              <a:t>disorder is </a:t>
            </a:r>
            <a:r>
              <a:rPr lang="en-IN" sz="3200" dirty="0"/>
              <a:t>unmasked by the third year of life. The child </a:t>
            </a:r>
            <a:r>
              <a:rPr lang="en-IN" sz="3200" dirty="0" smtClean="0"/>
              <a:t>is abnormally </a:t>
            </a:r>
            <a:r>
              <a:rPr lang="en-IN" sz="3200" dirty="0"/>
              <a:t>quiet, lacks the usual emotional warmth </a:t>
            </a:r>
            <a:r>
              <a:rPr lang="en-IN" sz="3200" dirty="0" smtClean="0"/>
              <a:t>and likes </a:t>
            </a:r>
            <a:r>
              <a:rPr lang="en-IN" sz="3200" dirty="0"/>
              <a:t>to be left alone. Eye-to-eye contact is avoided. </a:t>
            </a:r>
            <a:r>
              <a:rPr lang="en-IN" sz="3200" dirty="0" smtClean="0"/>
              <a:t>He does </a:t>
            </a:r>
            <a:r>
              <a:rPr lang="en-IN" sz="3200" dirty="0"/>
              <a:t>not communicate through conversation.</a:t>
            </a:r>
            <a:endParaRPr lang="en-IN" sz="32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466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1819" y="257577"/>
            <a:ext cx="1169401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>
                <a:latin typeface="Bell MT" panose="02020503060305020303" pitchFamily="18" charset="0"/>
              </a:rPr>
              <a:t>The child is fond </a:t>
            </a:r>
            <a:r>
              <a:rPr lang="en-IN" sz="2800" dirty="0" smtClean="0">
                <a:latin typeface="Bell MT" panose="02020503060305020303" pitchFamily="18" charset="0"/>
              </a:rPr>
              <a:t>of sameness </a:t>
            </a:r>
            <a:r>
              <a:rPr lang="en-IN" sz="2800" dirty="0">
                <a:latin typeface="Bell MT" panose="02020503060305020303" pitchFamily="18" charset="0"/>
              </a:rPr>
              <a:t>in everything. </a:t>
            </a:r>
            <a:endParaRPr lang="en-IN" sz="2800" dirty="0" smtClean="0">
              <a:latin typeface="Bell MT" panose="020205030603050203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Bell MT" panose="02020503060305020303" pitchFamily="18" charset="0"/>
              </a:rPr>
              <a:t>Bizarre </a:t>
            </a:r>
            <a:r>
              <a:rPr lang="en-IN" sz="2800" dirty="0" err="1">
                <a:latin typeface="Bell MT" panose="02020503060305020303" pitchFamily="18" charset="0"/>
              </a:rPr>
              <a:t>behavior</a:t>
            </a:r>
            <a:r>
              <a:rPr lang="en-IN" sz="2800" dirty="0">
                <a:latin typeface="Bell MT" panose="02020503060305020303" pitchFamily="18" charset="0"/>
              </a:rPr>
              <a:t> such as </a:t>
            </a:r>
            <a:r>
              <a:rPr lang="en-IN" sz="2800" dirty="0" smtClean="0">
                <a:latin typeface="Bell MT" panose="02020503060305020303" pitchFamily="18" charset="0"/>
              </a:rPr>
              <a:t>rocking, whirling </a:t>
            </a:r>
            <a:r>
              <a:rPr lang="en-IN" sz="2800" dirty="0">
                <a:latin typeface="Bell MT" panose="02020503060305020303" pitchFamily="18" charset="0"/>
              </a:rPr>
              <a:t>the head and flapping of hand may be present.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>
                <a:latin typeface="Bell MT" panose="02020503060305020303" pitchFamily="18" charset="0"/>
              </a:rPr>
              <a:t>Impulsive violence is common. </a:t>
            </a:r>
            <a:endParaRPr lang="en-IN" sz="2800" dirty="0" smtClean="0">
              <a:latin typeface="Bell MT" panose="020205030603050203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Bell MT" panose="02020503060305020303" pitchFamily="18" charset="0"/>
              </a:rPr>
              <a:t>The </a:t>
            </a:r>
            <a:r>
              <a:rPr lang="en-IN" sz="2800" dirty="0">
                <a:latin typeface="Bell MT" panose="02020503060305020303" pitchFamily="18" charset="0"/>
              </a:rPr>
              <a:t>arithmetic skill </a:t>
            </a:r>
            <a:r>
              <a:rPr lang="en-IN" sz="2800" dirty="0" smtClean="0">
                <a:latin typeface="Bell MT" panose="02020503060305020303" pitchFamily="18" charset="0"/>
              </a:rPr>
              <a:t>is relatively </a:t>
            </a:r>
            <a:r>
              <a:rPr lang="en-IN" sz="2800" dirty="0">
                <a:latin typeface="Bell MT" panose="02020503060305020303" pitchFamily="18" charset="0"/>
              </a:rPr>
              <a:t>high. </a:t>
            </a:r>
            <a:endParaRPr lang="en-IN" sz="2800" dirty="0" smtClean="0">
              <a:latin typeface="Bell MT" panose="020205030603050203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Bell MT" panose="02020503060305020303" pitchFamily="18" charset="0"/>
              </a:rPr>
              <a:t>IQ </a:t>
            </a:r>
            <a:r>
              <a:rPr lang="en-IN" sz="2800" dirty="0">
                <a:latin typeface="Bell MT" panose="02020503060305020303" pitchFamily="18" charset="0"/>
              </a:rPr>
              <a:t>may be around 70 in most cases. </a:t>
            </a:r>
            <a:r>
              <a:rPr lang="en-IN" sz="2800" dirty="0" smtClean="0">
                <a:latin typeface="Bell MT" panose="02020503060305020303" pitchFamily="18" charset="0"/>
              </a:rPr>
              <a:t>Some have </a:t>
            </a:r>
            <a:r>
              <a:rPr lang="en-IN" sz="2800" dirty="0">
                <a:latin typeface="Bell MT" panose="02020503060305020303" pitchFamily="18" charset="0"/>
              </a:rPr>
              <a:t>normal IQ. </a:t>
            </a:r>
            <a:endParaRPr lang="en-IN" sz="2800" dirty="0" smtClean="0">
              <a:latin typeface="Bell MT" panose="020205030603050203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Bell MT" panose="02020503060305020303" pitchFamily="18" charset="0"/>
              </a:rPr>
              <a:t>Many </a:t>
            </a:r>
            <a:r>
              <a:rPr lang="en-IN" sz="2800" dirty="0">
                <a:latin typeface="Bell MT" panose="02020503060305020303" pitchFamily="18" charset="0"/>
              </a:rPr>
              <a:t>cases may be attributable to </a:t>
            </a:r>
            <a:r>
              <a:rPr lang="en-IN" sz="2800" dirty="0" smtClean="0">
                <a:latin typeface="Bell MT" panose="02020503060305020303" pitchFamily="18" charset="0"/>
              </a:rPr>
              <a:t>birth trauma</a:t>
            </a:r>
            <a:r>
              <a:rPr lang="en-IN" sz="2800" dirty="0">
                <a:latin typeface="Bell MT" panose="02020503060305020303" pitchFamily="18" charset="0"/>
              </a:rPr>
              <a:t>. </a:t>
            </a:r>
            <a:endParaRPr lang="en-IN" sz="2800" dirty="0" smtClean="0">
              <a:latin typeface="Bell MT" panose="020205030603050203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Bell MT" panose="02020503060305020303" pitchFamily="18" charset="0"/>
              </a:rPr>
              <a:t>Autism </a:t>
            </a:r>
            <a:r>
              <a:rPr lang="en-IN" sz="2800" dirty="0">
                <a:latin typeface="Bell MT" panose="02020503060305020303" pitchFamily="18" charset="0"/>
              </a:rPr>
              <a:t>is strongly a genetic disorder, and </a:t>
            </a:r>
            <a:r>
              <a:rPr lang="en-IN" sz="2800" dirty="0" smtClean="0">
                <a:latin typeface="Bell MT" panose="02020503060305020303" pitchFamily="18" charset="0"/>
              </a:rPr>
              <a:t>probably arises </a:t>
            </a:r>
            <a:r>
              <a:rPr lang="en-IN" sz="2800" dirty="0">
                <a:latin typeface="Bell MT" panose="02020503060305020303" pitchFamily="18" charset="0"/>
              </a:rPr>
              <a:t>from multiple genetic defects. </a:t>
            </a:r>
            <a:endParaRPr lang="en-IN" sz="2800" dirty="0" smtClean="0">
              <a:latin typeface="Bell MT" panose="02020503060305020303" pitchFamily="18" charset="0"/>
            </a:endParaRPr>
          </a:p>
          <a:p>
            <a:r>
              <a:rPr lang="en-IN" sz="2800" dirty="0" smtClean="0">
                <a:latin typeface="Bell MT" panose="02020503060305020303" pitchFamily="18" charset="0"/>
              </a:rPr>
              <a:t>There </a:t>
            </a:r>
            <a:r>
              <a:rPr lang="en-IN" sz="2800" dirty="0">
                <a:latin typeface="Bell MT" panose="02020503060305020303" pitchFamily="18" charset="0"/>
              </a:rPr>
              <a:t>is no specific treatment. Antipsychotics </a:t>
            </a:r>
            <a:r>
              <a:rPr lang="en-IN" sz="2800" dirty="0" smtClean="0">
                <a:latin typeface="Bell MT" panose="02020503060305020303" pitchFamily="18" charset="0"/>
              </a:rPr>
              <a:t>are given </a:t>
            </a:r>
            <a:r>
              <a:rPr lang="en-IN" sz="2800" dirty="0">
                <a:latin typeface="Bell MT" panose="02020503060305020303" pitchFamily="18" charset="0"/>
              </a:rPr>
              <a:t>to control violence and hyperactivity. </a:t>
            </a:r>
            <a:r>
              <a:rPr lang="en-IN" sz="2800" dirty="0" err="1" smtClean="0">
                <a:latin typeface="Bell MT" panose="02020503060305020303" pitchFamily="18" charset="0"/>
              </a:rPr>
              <a:t>Behavior</a:t>
            </a:r>
            <a:r>
              <a:rPr lang="en-IN" sz="2800" dirty="0" smtClean="0">
                <a:latin typeface="Bell MT" panose="02020503060305020303" pitchFamily="18" charset="0"/>
              </a:rPr>
              <a:t> therapy </a:t>
            </a:r>
            <a:r>
              <a:rPr lang="en-IN" sz="2800" dirty="0">
                <a:latin typeface="Bell MT" panose="02020503060305020303" pitchFamily="18" charset="0"/>
              </a:rPr>
              <a:t>may be helpful. Parents are to be counselled</a:t>
            </a:r>
          </a:p>
          <a:p>
            <a:r>
              <a:rPr lang="en-IN" sz="2800" dirty="0">
                <a:latin typeface="Bell MT" panose="02020503060305020303" pitchFamily="18" charset="0"/>
              </a:rPr>
              <a:t>regarding management of the child at home. </a:t>
            </a:r>
            <a:r>
              <a:rPr lang="en-IN" sz="2800" dirty="0" smtClean="0">
                <a:latin typeface="Bell MT" panose="02020503060305020303" pitchFamily="18" charset="0"/>
              </a:rPr>
              <a:t>Many improve </a:t>
            </a:r>
            <a:r>
              <a:rPr lang="en-IN" sz="2800" dirty="0">
                <a:latin typeface="Bell MT" panose="02020503060305020303" pitchFamily="18" charset="0"/>
              </a:rPr>
              <a:t>spontaneously and may be able to attend </a:t>
            </a:r>
            <a:r>
              <a:rPr lang="en-IN" sz="2800" dirty="0" smtClean="0">
                <a:latin typeface="Bell MT" panose="02020503060305020303" pitchFamily="18" charset="0"/>
              </a:rPr>
              <a:t>normal school</a:t>
            </a:r>
            <a:r>
              <a:rPr lang="en-IN" sz="2800" dirty="0">
                <a:latin typeface="Bell MT" panose="02020503060305020303" pitchFamily="18" charset="0"/>
              </a:rPr>
              <a:t>. A few may require training in special </a:t>
            </a:r>
            <a:r>
              <a:rPr lang="en-IN" sz="2800" dirty="0" smtClean="0">
                <a:latin typeface="Bell MT" panose="02020503060305020303" pitchFamily="18" charset="0"/>
              </a:rPr>
              <a:t>schools. Some </a:t>
            </a:r>
            <a:r>
              <a:rPr lang="en-IN" sz="2800" dirty="0">
                <a:latin typeface="Bell MT" panose="02020503060305020303" pitchFamily="18" charset="0"/>
              </a:rPr>
              <a:t>require special residential care.</a:t>
            </a:r>
          </a:p>
        </p:txBody>
      </p:sp>
    </p:spTree>
    <p:extLst>
      <p:ext uri="{BB962C8B-B14F-4D97-AF65-F5344CB8AC3E}">
        <p14:creationId xmlns:p14="http://schemas.microsoft.com/office/powerpoint/2010/main" val="4118114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14" y="373487"/>
            <a:ext cx="1173265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>
                <a:solidFill>
                  <a:srgbClr val="FFFF00"/>
                </a:solidFill>
                <a:latin typeface="Bell MT" panose="02020503060305020303" pitchFamily="18" charset="0"/>
              </a:rPr>
              <a:t>Attention Deficit Hyperactivity </a:t>
            </a:r>
            <a:r>
              <a:rPr lang="en-IN" sz="3200" dirty="0" smtClean="0">
                <a:solidFill>
                  <a:srgbClr val="FFFF00"/>
                </a:solidFill>
                <a:latin typeface="Bell MT" panose="02020503060305020303" pitchFamily="18" charset="0"/>
              </a:rPr>
              <a:t>Disorder- ADHD </a:t>
            </a:r>
          </a:p>
          <a:p>
            <a:r>
              <a:rPr lang="en-IN" sz="3200" dirty="0" smtClean="0">
                <a:solidFill>
                  <a:srgbClr val="FFFF00"/>
                </a:solidFill>
                <a:latin typeface="Bell MT" panose="02020503060305020303" pitchFamily="18" charset="0"/>
              </a:rPr>
              <a:t>(</a:t>
            </a:r>
            <a:r>
              <a:rPr lang="en-IN" sz="3200" dirty="0">
                <a:solidFill>
                  <a:srgbClr val="FFFF00"/>
                </a:solidFill>
                <a:latin typeface="Bell MT" panose="02020503060305020303" pitchFamily="18" charset="0"/>
              </a:rPr>
              <a:t>Hyperkinetic syndrome</a:t>
            </a:r>
            <a:r>
              <a:rPr lang="en-IN" sz="3200" dirty="0" smtClean="0">
                <a:solidFill>
                  <a:srgbClr val="FFFF00"/>
                </a:solidFill>
                <a:latin typeface="Bell MT" panose="02020503060305020303" pitchFamily="18" charset="0"/>
              </a:rPr>
              <a:t>)</a:t>
            </a:r>
          </a:p>
          <a:p>
            <a:endParaRPr lang="en-IN" sz="3200" dirty="0">
              <a:solidFill>
                <a:srgbClr val="FFFF00"/>
              </a:solidFill>
              <a:latin typeface="Bell MT" panose="02020503060305020303" pitchFamily="18" charset="0"/>
            </a:endParaRPr>
          </a:p>
          <a:p>
            <a:r>
              <a:rPr lang="en-IN" sz="3200" dirty="0"/>
              <a:t>This disorder is more common in boys. </a:t>
            </a:r>
            <a:r>
              <a:rPr lang="en-IN" sz="3200" dirty="0" smtClean="0"/>
              <a:t>Persistent inattention</a:t>
            </a:r>
            <a:r>
              <a:rPr lang="en-IN" sz="3200" dirty="0"/>
              <a:t>, hyperactivity and impulsively are the </a:t>
            </a:r>
            <a:r>
              <a:rPr lang="en-IN" sz="3200" dirty="0" smtClean="0"/>
              <a:t>cardinal features</a:t>
            </a:r>
            <a:r>
              <a:rPr lang="en-IN" sz="3200" dirty="0"/>
              <a:t>. These affect their scholastic performance.</a:t>
            </a:r>
          </a:p>
          <a:p>
            <a:r>
              <a:rPr lang="en-IN" sz="3200" dirty="0"/>
              <a:t>Impulsive and reckless </a:t>
            </a:r>
            <a:r>
              <a:rPr lang="en-IN" sz="3200" dirty="0" err="1"/>
              <a:t>behavior</a:t>
            </a:r>
            <a:r>
              <a:rPr lang="en-IN" sz="3200" dirty="0"/>
              <a:t> are common. </a:t>
            </a:r>
            <a:endParaRPr lang="en-IN" sz="3200" dirty="0" smtClean="0"/>
          </a:p>
          <a:p>
            <a:r>
              <a:rPr lang="en-IN" sz="3200" dirty="0" smtClean="0"/>
              <a:t>Brain</a:t>
            </a:r>
            <a:r>
              <a:rPr lang="en-IN" sz="3200" dirty="0"/>
              <a:t> </a:t>
            </a:r>
            <a:r>
              <a:rPr lang="en-IN" sz="3200" dirty="0" smtClean="0"/>
              <a:t>damage </a:t>
            </a:r>
            <a:r>
              <a:rPr lang="en-IN" sz="3200" dirty="0"/>
              <a:t>due to birth trauma, allergy to food containing</a:t>
            </a:r>
          </a:p>
          <a:p>
            <a:r>
              <a:rPr lang="en-IN" sz="3200" dirty="0" err="1"/>
              <a:t>tartrazine</a:t>
            </a:r>
            <a:r>
              <a:rPr lang="en-IN" sz="3200" dirty="0"/>
              <a:t>, toxicity to lead and </a:t>
            </a:r>
            <a:r>
              <a:rPr lang="en-IN" sz="3200" dirty="0" err="1"/>
              <a:t>overactivity</a:t>
            </a:r>
            <a:r>
              <a:rPr lang="en-IN" sz="3200" dirty="0"/>
              <a:t> of peripheral</a:t>
            </a:r>
          </a:p>
          <a:p>
            <a:r>
              <a:rPr lang="en-IN" sz="3200" dirty="0"/>
              <a:t>adrenergic system are some of the recognized causes</a:t>
            </a:r>
            <a:r>
              <a:rPr lang="en-IN" sz="3200" dirty="0" smtClean="0"/>
              <a:t>.</a:t>
            </a:r>
          </a:p>
          <a:p>
            <a:r>
              <a:rPr lang="en-IN" sz="3200" dirty="0" smtClean="0"/>
              <a:t>Many children </a:t>
            </a:r>
            <a:r>
              <a:rPr lang="en-IN" sz="3200" dirty="0"/>
              <a:t>become normal as they reach adolescence.</a:t>
            </a:r>
            <a:endParaRPr lang="en-IN" sz="3200" dirty="0">
              <a:solidFill>
                <a:srgbClr val="FFFF00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614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455" y="180304"/>
            <a:ext cx="1165538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>
                <a:solidFill>
                  <a:srgbClr val="FFFF00"/>
                </a:solidFill>
                <a:latin typeface="Bell MT" panose="02020503060305020303" pitchFamily="18" charset="0"/>
              </a:rPr>
              <a:t>CONDUCT DISORDERS</a:t>
            </a:r>
          </a:p>
          <a:p>
            <a:r>
              <a:rPr lang="en-IN" sz="2800" dirty="0">
                <a:latin typeface="Bell MT" panose="02020503060305020303" pitchFamily="18" charset="0"/>
              </a:rPr>
              <a:t>These are the most common disorders of </a:t>
            </a:r>
            <a:r>
              <a:rPr lang="en-IN" sz="2800" dirty="0" smtClean="0">
                <a:latin typeface="Bell MT" panose="02020503060305020303" pitchFamily="18" charset="0"/>
              </a:rPr>
              <a:t>childhood. Persistent </a:t>
            </a:r>
            <a:r>
              <a:rPr lang="en-IN" sz="2800" dirty="0">
                <a:latin typeface="Bell MT" panose="02020503060305020303" pitchFamily="18" charset="0"/>
              </a:rPr>
              <a:t>dis-social, aggressive, or defiant </a:t>
            </a:r>
            <a:r>
              <a:rPr lang="en-IN" sz="2800" dirty="0" err="1">
                <a:latin typeface="Bell MT" panose="02020503060305020303" pitchFamily="18" charset="0"/>
              </a:rPr>
              <a:t>behavior</a:t>
            </a:r>
            <a:r>
              <a:rPr lang="en-IN" sz="2800" dirty="0">
                <a:latin typeface="Bell MT" panose="02020503060305020303" pitchFamily="18" charset="0"/>
              </a:rPr>
              <a:t> </a:t>
            </a:r>
            <a:r>
              <a:rPr lang="en-IN" sz="2800" dirty="0" smtClean="0">
                <a:latin typeface="Bell MT" panose="02020503060305020303" pitchFamily="18" charset="0"/>
              </a:rPr>
              <a:t>are the </a:t>
            </a:r>
            <a:r>
              <a:rPr lang="en-IN" sz="2800" dirty="0">
                <a:latin typeface="Bell MT" panose="02020503060305020303" pitchFamily="18" charset="0"/>
              </a:rPr>
              <a:t>presenting features. It is manifested as </a:t>
            </a:r>
            <a:r>
              <a:rPr lang="en-IN" sz="2800" dirty="0" smtClean="0">
                <a:latin typeface="Bell MT" panose="02020503060305020303" pitchFamily="18" charset="0"/>
              </a:rPr>
              <a:t>quarrelsomeness, disobedience</a:t>
            </a:r>
            <a:r>
              <a:rPr lang="en-IN" sz="2800" dirty="0">
                <a:latin typeface="Bell MT" panose="02020503060305020303" pitchFamily="18" charset="0"/>
              </a:rPr>
              <a:t>, lying, cruelty to people </a:t>
            </a:r>
            <a:r>
              <a:rPr lang="en-IN" sz="2800" dirty="0" smtClean="0">
                <a:latin typeface="Bell MT" panose="02020503060305020303" pitchFamily="18" charset="0"/>
              </a:rPr>
              <a:t>and animals</a:t>
            </a:r>
            <a:r>
              <a:rPr lang="en-IN" sz="2800" dirty="0">
                <a:latin typeface="Bell MT" panose="02020503060305020303" pitchFamily="18" charset="0"/>
              </a:rPr>
              <a:t>, destructiveness, stealing, absenting from </a:t>
            </a:r>
            <a:r>
              <a:rPr lang="en-IN" sz="2800" dirty="0" smtClean="0">
                <a:latin typeface="Bell MT" panose="02020503060305020303" pitchFamily="18" charset="0"/>
              </a:rPr>
              <a:t>school, fire </a:t>
            </a:r>
            <a:r>
              <a:rPr lang="en-IN" sz="2800" dirty="0">
                <a:latin typeface="Bell MT" panose="02020503060305020303" pitchFamily="18" charset="0"/>
              </a:rPr>
              <a:t>setting, temper tantrums, running away from </a:t>
            </a:r>
            <a:r>
              <a:rPr lang="en-IN" sz="2800" dirty="0" smtClean="0">
                <a:latin typeface="Bell MT" panose="02020503060305020303" pitchFamily="18" charset="0"/>
              </a:rPr>
              <a:t>home and </a:t>
            </a:r>
            <a:r>
              <a:rPr lang="en-IN" sz="2800" dirty="0">
                <a:latin typeface="Bell MT" panose="02020503060305020303" pitchFamily="18" charset="0"/>
              </a:rPr>
              <a:t>the like. The disorder may be the outcome of</a:t>
            </a:r>
          </a:p>
          <a:p>
            <a:r>
              <a:rPr lang="en-IN" sz="2800" dirty="0">
                <a:latin typeface="Bell MT" panose="02020503060305020303" pitchFamily="18" charset="0"/>
              </a:rPr>
              <a:t>unsatisfactory family environment, poor </a:t>
            </a:r>
            <a:r>
              <a:rPr lang="en-IN" sz="2800" dirty="0" smtClean="0">
                <a:latin typeface="Bell MT" panose="02020503060305020303" pitchFamily="18" charset="0"/>
              </a:rPr>
              <a:t>academic performance </a:t>
            </a:r>
            <a:r>
              <a:rPr lang="en-IN" sz="2800" dirty="0">
                <a:latin typeface="Bell MT" panose="02020503060305020303" pitchFamily="18" charset="0"/>
              </a:rPr>
              <a:t>and such other psychosocial adversities.</a:t>
            </a:r>
          </a:p>
          <a:p>
            <a:r>
              <a:rPr lang="en-IN" sz="2800" b="1" i="1" dirty="0">
                <a:solidFill>
                  <a:srgbClr val="FFFF00"/>
                </a:solidFill>
                <a:latin typeface="Bell MT" panose="02020503060305020303" pitchFamily="18" charset="0"/>
              </a:rPr>
              <a:t>Treatment: </a:t>
            </a:r>
            <a:r>
              <a:rPr lang="en-IN" sz="2800" dirty="0">
                <a:latin typeface="Bell MT" panose="02020503060305020303" pitchFamily="18" charset="0"/>
              </a:rPr>
              <a:t>Some may improve spontaneously. Drugs </a:t>
            </a:r>
            <a:r>
              <a:rPr lang="en-IN" sz="2800" dirty="0" smtClean="0">
                <a:latin typeface="Bell MT" panose="02020503060305020303" pitchFamily="18" charset="0"/>
              </a:rPr>
              <a:t>are of </a:t>
            </a:r>
            <a:r>
              <a:rPr lang="en-IN" sz="2800" dirty="0">
                <a:latin typeface="Bell MT" panose="02020503060305020303" pitchFamily="18" charset="0"/>
              </a:rPr>
              <a:t>little value. Psychosocial therapy is important. The </a:t>
            </a:r>
            <a:r>
              <a:rPr lang="en-IN" sz="2800" dirty="0" smtClean="0">
                <a:latin typeface="Bell MT" panose="02020503060305020303" pitchFamily="18" charset="0"/>
              </a:rPr>
              <a:t>child is </a:t>
            </a:r>
            <a:r>
              <a:rPr lang="en-IN" sz="2800" dirty="0">
                <a:latin typeface="Bell MT" panose="02020503060305020303" pitchFamily="18" charset="0"/>
              </a:rPr>
              <a:t>given insight-oriented psychotherapy to bring </a:t>
            </a:r>
            <a:r>
              <a:rPr lang="en-IN" sz="2800" dirty="0" smtClean="0">
                <a:latin typeface="Bell MT" panose="02020503060305020303" pitchFamily="18" charset="0"/>
              </a:rPr>
              <a:t>up problem </a:t>
            </a:r>
            <a:r>
              <a:rPr lang="en-IN" sz="2800" dirty="0">
                <a:latin typeface="Bell MT" panose="02020503060305020303" pitchFamily="18" charset="0"/>
              </a:rPr>
              <a:t>solving skills. Adverse domestic factors are</a:t>
            </a:r>
          </a:p>
          <a:p>
            <a:r>
              <a:rPr lang="en-IN" sz="2800" dirty="0">
                <a:latin typeface="Bell MT" panose="02020503060305020303" pitchFamily="18" charset="0"/>
              </a:rPr>
              <a:t>identified and removed. </a:t>
            </a:r>
            <a:endParaRPr lang="en-IN" sz="2800" dirty="0" smtClean="0">
              <a:latin typeface="Bell MT" panose="02020503060305020303" pitchFamily="18" charset="0"/>
            </a:endParaRPr>
          </a:p>
          <a:p>
            <a:r>
              <a:rPr lang="en-IN" sz="2800" dirty="0" smtClean="0">
                <a:latin typeface="Bell MT" panose="02020503060305020303" pitchFamily="18" charset="0"/>
              </a:rPr>
              <a:t>The </a:t>
            </a:r>
            <a:r>
              <a:rPr lang="en-IN" sz="2800" dirty="0">
                <a:latin typeface="Bell MT" panose="02020503060305020303" pitchFamily="18" charset="0"/>
              </a:rPr>
              <a:t>child’s </a:t>
            </a:r>
            <a:r>
              <a:rPr lang="en-IN" sz="2800" dirty="0" err="1">
                <a:latin typeface="Bell MT" panose="02020503060305020303" pitchFamily="18" charset="0"/>
              </a:rPr>
              <a:t>behavior</a:t>
            </a:r>
            <a:r>
              <a:rPr lang="en-IN" sz="2800" dirty="0">
                <a:latin typeface="Bell MT" panose="02020503060305020303" pitchFamily="18" charset="0"/>
              </a:rPr>
              <a:t> is </a:t>
            </a:r>
            <a:r>
              <a:rPr lang="en-IN" sz="2800" dirty="0" smtClean="0">
                <a:latin typeface="Bell MT" panose="02020503060305020303" pitchFamily="18" charset="0"/>
              </a:rPr>
              <a:t>rectified through </a:t>
            </a:r>
            <a:r>
              <a:rPr lang="en-IN" sz="2800" dirty="0">
                <a:latin typeface="Bell MT" panose="02020503060305020303" pitchFamily="18" charset="0"/>
              </a:rPr>
              <a:t>rewards, praise and approval </a:t>
            </a:r>
            <a:r>
              <a:rPr lang="en-IN" sz="2800" i="1" dirty="0">
                <a:latin typeface="Bell MT" panose="02020503060305020303" pitchFamily="18" charset="0"/>
              </a:rPr>
              <a:t>(</a:t>
            </a:r>
            <a:r>
              <a:rPr lang="en-IN" sz="2800" i="1" dirty="0" smtClean="0">
                <a:latin typeface="Bell MT" panose="02020503060305020303" pitchFamily="18" charset="0"/>
              </a:rPr>
              <a:t>contingency management</a:t>
            </a:r>
            <a:r>
              <a:rPr lang="en-IN" sz="2800" i="1" dirty="0">
                <a:latin typeface="Bell MT" panose="02020503060305020303" pitchFamily="18" charset="0"/>
              </a:rPr>
              <a:t>).</a:t>
            </a:r>
            <a:endParaRPr lang="en-IN" sz="28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16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546" y="180304"/>
            <a:ext cx="1193871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>
                <a:solidFill>
                  <a:srgbClr val="FFFF00"/>
                </a:solidFill>
                <a:latin typeface="Bell MT" panose="02020503060305020303" pitchFamily="18" charset="0"/>
              </a:rPr>
              <a:t>ENURESIS (BED WETTING)</a:t>
            </a:r>
          </a:p>
          <a:p>
            <a:r>
              <a:rPr lang="en-IN" sz="2800" dirty="0" smtClean="0">
                <a:latin typeface="Bell MT" panose="02020503060305020303" pitchFamily="18" charset="0"/>
              </a:rPr>
              <a:t>	Almost </a:t>
            </a:r>
            <a:r>
              <a:rPr lang="en-IN" sz="2800" dirty="0">
                <a:latin typeface="Bell MT" panose="02020503060305020303" pitchFamily="18" charset="0"/>
              </a:rPr>
              <a:t>all children get bladder control by the age of </a:t>
            </a:r>
            <a:r>
              <a:rPr lang="en-IN" sz="2800" dirty="0" smtClean="0">
                <a:latin typeface="Bell MT" panose="02020503060305020303" pitchFamily="18" charset="0"/>
              </a:rPr>
              <a:t>five years</a:t>
            </a:r>
            <a:r>
              <a:rPr lang="en-IN" sz="2800" dirty="0">
                <a:latin typeface="Bell MT" panose="02020503060305020303" pitchFamily="18" charset="0"/>
              </a:rPr>
              <a:t>. Enuresis is the voiding of urine during </a:t>
            </a:r>
            <a:r>
              <a:rPr lang="en-IN" sz="2800" dirty="0" smtClean="0">
                <a:latin typeface="Bell MT" panose="02020503060305020303" pitchFamily="18" charset="0"/>
              </a:rPr>
              <a:t>sleep persisting </a:t>
            </a:r>
            <a:r>
              <a:rPr lang="en-IN" sz="2800" dirty="0">
                <a:latin typeface="Bell MT" panose="02020503060305020303" pitchFamily="18" charset="0"/>
              </a:rPr>
              <a:t>after the age of five years. In primary </a:t>
            </a:r>
            <a:r>
              <a:rPr lang="en-IN" sz="2800" dirty="0" smtClean="0">
                <a:latin typeface="Bell MT" panose="02020503060305020303" pitchFamily="18" charset="0"/>
              </a:rPr>
              <a:t>enuresis the </a:t>
            </a:r>
            <a:r>
              <a:rPr lang="en-IN" sz="2800" dirty="0">
                <a:latin typeface="Bell MT" panose="02020503060305020303" pitchFamily="18" charset="0"/>
              </a:rPr>
              <a:t>child has never attained bladder control after birth. In</a:t>
            </a:r>
          </a:p>
          <a:p>
            <a:r>
              <a:rPr lang="en-IN" sz="2800" dirty="0">
                <a:latin typeface="Bell MT" panose="02020503060305020303" pitchFamily="18" charset="0"/>
              </a:rPr>
              <a:t>secondary enuresis the child has attained bladder </a:t>
            </a:r>
            <a:r>
              <a:rPr lang="en-IN" sz="2800" dirty="0" smtClean="0">
                <a:latin typeface="Bell MT" panose="02020503060305020303" pitchFamily="18" charset="0"/>
              </a:rPr>
              <a:t>control which </a:t>
            </a:r>
            <a:r>
              <a:rPr lang="en-IN" sz="2800" dirty="0">
                <a:latin typeface="Bell MT" panose="02020503060305020303" pitchFamily="18" charset="0"/>
              </a:rPr>
              <a:t>is subsequently lost. Delay in brain </a:t>
            </a:r>
            <a:r>
              <a:rPr lang="en-IN" sz="2800" dirty="0" smtClean="0">
                <a:latin typeface="Bell MT" panose="02020503060305020303" pitchFamily="18" charset="0"/>
              </a:rPr>
              <a:t>maturation, emotional </a:t>
            </a:r>
            <a:r>
              <a:rPr lang="en-IN" sz="2800" dirty="0">
                <a:latin typeface="Bell MT" panose="02020503060305020303" pitchFamily="18" charset="0"/>
              </a:rPr>
              <a:t>factors such as school problems, birth of </a:t>
            </a:r>
            <a:r>
              <a:rPr lang="en-IN" sz="2800" dirty="0" smtClean="0">
                <a:latin typeface="Bell MT" panose="02020503060305020303" pitchFamily="18" charset="0"/>
              </a:rPr>
              <a:t>a younger </a:t>
            </a:r>
            <a:r>
              <a:rPr lang="en-IN" sz="2800" dirty="0">
                <a:latin typeface="Bell MT" panose="02020503060305020303" pitchFamily="18" charset="0"/>
              </a:rPr>
              <a:t>child, loss of parental affection and other </a:t>
            </a:r>
            <a:r>
              <a:rPr lang="en-IN" sz="2800" dirty="0" smtClean="0">
                <a:latin typeface="Bell MT" panose="02020503060305020303" pitchFamily="18" charset="0"/>
              </a:rPr>
              <a:t>stressful factors </a:t>
            </a:r>
            <a:r>
              <a:rPr lang="en-IN" sz="2800" dirty="0">
                <a:latin typeface="Bell MT" panose="02020503060305020303" pitchFamily="18" charset="0"/>
              </a:rPr>
              <a:t>may be the underlying causes. Local causes </a:t>
            </a:r>
            <a:r>
              <a:rPr lang="en-IN" sz="2800" dirty="0" smtClean="0">
                <a:latin typeface="Bell MT" panose="02020503060305020303" pitchFamily="18" charset="0"/>
              </a:rPr>
              <a:t>include low </a:t>
            </a:r>
            <a:r>
              <a:rPr lang="en-IN" sz="2800" dirty="0">
                <a:latin typeface="Bell MT" panose="02020503060305020303" pitchFamily="18" charset="0"/>
              </a:rPr>
              <a:t>volume capacity of the urinary bladder, urinary </a:t>
            </a:r>
            <a:r>
              <a:rPr lang="en-IN" sz="2800" dirty="0" smtClean="0">
                <a:latin typeface="Bell MT" panose="02020503060305020303" pitchFamily="18" charset="0"/>
              </a:rPr>
              <a:t>tract </a:t>
            </a:r>
            <a:r>
              <a:rPr lang="en-IN" sz="2800" i="1" dirty="0" smtClean="0">
                <a:latin typeface="Bell MT" panose="02020503060305020303" pitchFamily="18" charset="0"/>
              </a:rPr>
              <a:t>infection</a:t>
            </a:r>
            <a:r>
              <a:rPr lang="en-IN" sz="2800" i="1" dirty="0">
                <a:latin typeface="Bell MT" panose="02020503060305020303" pitchFamily="18" charset="0"/>
              </a:rPr>
              <a:t>, </a:t>
            </a:r>
            <a:r>
              <a:rPr lang="en-IN" sz="2800" dirty="0">
                <a:latin typeface="Bell MT" panose="02020503060305020303" pitchFamily="18" charset="0"/>
              </a:rPr>
              <a:t>congenital abnormalities of the lower urinary</a:t>
            </a:r>
          </a:p>
          <a:p>
            <a:r>
              <a:rPr lang="en-IN" sz="2800" dirty="0">
                <a:latin typeface="Bell MT" panose="02020503060305020303" pitchFamily="18" charset="0"/>
              </a:rPr>
              <a:t>tract and others</a:t>
            </a:r>
            <a:r>
              <a:rPr lang="en-IN" sz="2800" dirty="0" smtClean="0">
                <a:latin typeface="Bell MT" panose="02020503060305020303" pitchFamily="18" charset="0"/>
              </a:rPr>
              <a:t>.</a:t>
            </a:r>
          </a:p>
          <a:p>
            <a:endParaRPr lang="en-IN" sz="2800" dirty="0">
              <a:latin typeface="Bell MT" panose="02020503060305020303" pitchFamily="18" charset="0"/>
            </a:endParaRPr>
          </a:p>
          <a:p>
            <a:r>
              <a:rPr lang="en-IN" sz="2800" b="1" i="1" dirty="0">
                <a:solidFill>
                  <a:srgbClr val="FFFF00"/>
                </a:solidFill>
                <a:latin typeface="Bell MT" panose="02020503060305020303" pitchFamily="18" charset="0"/>
              </a:rPr>
              <a:t>Treatment: </a:t>
            </a:r>
            <a:r>
              <a:rPr lang="en-IN" sz="2800" dirty="0" err="1">
                <a:latin typeface="Bell MT" panose="02020503060305020303" pitchFamily="18" charset="0"/>
              </a:rPr>
              <a:t>Behavior</a:t>
            </a:r>
            <a:r>
              <a:rPr lang="en-IN" sz="2800" dirty="0">
                <a:latin typeface="Bell MT" panose="02020503060305020303" pitchFamily="18" charset="0"/>
              </a:rPr>
              <a:t> therapy techniques using </a:t>
            </a:r>
            <a:r>
              <a:rPr lang="en-IN" sz="2800" i="1" dirty="0" smtClean="0">
                <a:latin typeface="Bell MT" panose="02020503060305020303" pitchFamily="18" charset="0"/>
              </a:rPr>
              <a:t>mattress alarm </a:t>
            </a:r>
            <a:r>
              <a:rPr lang="en-IN" sz="2800" i="1" dirty="0">
                <a:latin typeface="Bell MT" panose="02020503060305020303" pitchFamily="18" charset="0"/>
              </a:rPr>
              <a:t>(bell or buzzer and pad), </a:t>
            </a:r>
            <a:r>
              <a:rPr lang="en-IN" sz="2800" dirty="0">
                <a:latin typeface="Bell MT" panose="02020503060305020303" pitchFamily="18" charset="0"/>
              </a:rPr>
              <a:t>bladder training </a:t>
            </a:r>
            <a:r>
              <a:rPr lang="en-IN" sz="2800" dirty="0" smtClean="0">
                <a:latin typeface="Bell MT" panose="02020503060305020303" pitchFamily="18" charset="0"/>
              </a:rPr>
              <a:t>exercises and </a:t>
            </a:r>
            <a:r>
              <a:rPr lang="en-IN" sz="2800" dirty="0">
                <a:latin typeface="Bell MT" panose="02020503060305020303" pitchFamily="18" charset="0"/>
              </a:rPr>
              <a:t>reassurance are the therapeutic modalities</a:t>
            </a:r>
          </a:p>
        </p:txBody>
      </p:sp>
    </p:spTree>
    <p:extLst>
      <p:ext uri="{BB962C8B-B14F-4D97-AF65-F5344CB8AC3E}">
        <p14:creationId xmlns:p14="http://schemas.microsoft.com/office/powerpoint/2010/main" val="24430340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11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3792" y="450761"/>
            <a:ext cx="1148795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4000" dirty="0">
                <a:latin typeface="Bell MT" panose="02020503060305020303" pitchFamily="18" charset="0"/>
              </a:rPr>
              <a:t>Mental </a:t>
            </a:r>
            <a:r>
              <a:rPr lang="en-IN" sz="4000" dirty="0" err="1">
                <a:latin typeface="Bell MT" panose="02020503060305020303" pitchFamily="18" charset="0"/>
              </a:rPr>
              <a:t>subnormality</a:t>
            </a:r>
            <a:r>
              <a:rPr lang="en-IN" sz="4000" dirty="0">
                <a:latin typeface="Bell MT" panose="02020503060305020303" pitchFamily="18" charset="0"/>
              </a:rPr>
              <a:t> /mental </a:t>
            </a:r>
            <a:r>
              <a:rPr lang="en-IN" sz="4000" dirty="0" smtClean="0">
                <a:latin typeface="Bell MT" panose="02020503060305020303" pitchFamily="18" charset="0"/>
              </a:rPr>
              <a:t>handicap/ idiocy/ amentia/mentally challenged/</a:t>
            </a:r>
            <a:r>
              <a:rPr lang="en-IN" sz="4000" dirty="0" err="1" smtClean="0">
                <a:latin typeface="Bell MT" panose="02020503060305020303" pitchFamily="18" charset="0"/>
              </a:rPr>
              <a:t>oligophrenia</a:t>
            </a:r>
            <a:endParaRPr lang="en-IN" sz="4000" dirty="0" smtClean="0">
              <a:latin typeface="Bell MT" panose="02020503060305020303" pitchFamily="18" charset="0"/>
            </a:endParaRPr>
          </a:p>
          <a:p>
            <a:endParaRPr lang="en-IN" sz="4000" dirty="0">
              <a:latin typeface="Bell MT" panose="02020503060305020303" pitchFamily="18" charset="0"/>
            </a:endParaRPr>
          </a:p>
          <a:p>
            <a:r>
              <a:rPr lang="en-IN" sz="3200" dirty="0" smtClean="0">
                <a:latin typeface="Bell MT" panose="02020503060305020303" pitchFamily="18" charset="0"/>
              </a:rPr>
              <a:t>	Mental </a:t>
            </a:r>
            <a:r>
              <a:rPr lang="en-IN" sz="3200" dirty="0">
                <a:latin typeface="Bell MT" panose="02020503060305020303" pitchFamily="18" charset="0"/>
              </a:rPr>
              <a:t>retardation (MR) is a state of </a:t>
            </a:r>
            <a:r>
              <a:rPr lang="en-IN" sz="3200" dirty="0" smtClean="0">
                <a:latin typeface="Bell MT" panose="02020503060305020303" pitchFamily="18" charset="0"/>
              </a:rPr>
              <a:t>sub-average intellectual </a:t>
            </a:r>
            <a:r>
              <a:rPr lang="en-IN" sz="3200" dirty="0">
                <a:latin typeface="Bell MT" panose="02020503060305020303" pitchFamily="18" charset="0"/>
              </a:rPr>
              <a:t>functioning resulting in or associated </a:t>
            </a:r>
            <a:r>
              <a:rPr lang="en-IN" sz="3200" dirty="0" smtClean="0">
                <a:latin typeface="Bell MT" panose="02020503060305020303" pitchFamily="18" charset="0"/>
              </a:rPr>
              <a:t>with impairment </a:t>
            </a:r>
            <a:r>
              <a:rPr lang="en-IN" sz="3200" dirty="0">
                <a:latin typeface="Bell MT" panose="02020503060305020303" pitchFamily="18" charset="0"/>
              </a:rPr>
              <a:t>in adaptive </a:t>
            </a:r>
            <a:r>
              <a:rPr lang="en-IN" sz="3200" dirty="0" err="1">
                <a:latin typeface="Bell MT" panose="02020503060305020303" pitchFamily="18" charset="0"/>
              </a:rPr>
              <a:t>behavior</a:t>
            </a:r>
            <a:r>
              <a:rPr lang="en-IN" sz="3200" dirty="0">
                <a:latin typeface="Bell MT" panose="02020503060305020303" pitchFamily="18" charset="0"/>
              </a:rPr>
              <a:t> and manifested </a:t>
            </a:r>
            <a:r>
              <a:rPr lang="en-IN" sz="3200" dirty="0" smtClean="0">
                <a:latin typeface="Bell MT" panose="02020503060305020303" pitchFamily="18" charset="0"/>
              </a:rPr>
              <a:t>during the </a:t>
            </a:r>
            <a:r>
              <a:rPr lang="en-IN" sz="3200" dirty="0">
                <a:latin typeface="Bell MT" panose="02020503060305020303" pitchFamily="18" charset="0"/>
              </a:rPr>
              <a:t>developmental period before the age of eighteen years</a:t>
            </a:r>
            <a:r>
              <a:rPr lang="en-IN" sz="3200" dirty="0" smtClean="0">
                <a:latin typeface="Bell MT" panose="02020503060305020303" pitchFamily="18" charset="0"/>
              </a:rPr>
              <a:t>.</a:t>
            </a:r>
          </a:p>
          <a:p>
            <a:r>
              <a:rPr lang="en-IN" sz="3200" dirty="0" smtClean="0"/>
              <a:t>	Adaptive </a:t>
            </a:r>
            <a:r>
              <a:rPr lang="en-IN" sz="3200" dirty="0" err="1"/>
              <a:t>behavior</a:t>
            </a:r>
            <a:r>
              <a:rPr lang="en-IN" sz="3200" dirty="0"/>
              <a:t> can </a:t>
            </a:r>
            <a:r>
              <a:rPr lang="en-IN" sz="3200" dirty="0" smtClean="0"/>
              <a:t>be measured </a:t>
            </a:r>
            <a:r>
              <a:rPr lang="en-IN" sz="3200" dirty="0"/>
              <a:t>using </a:t>
            </a:r>
            <a:r>
              <a:rPr lang="en-IN" sz="3200" i="1" dirty="0"/>
              <a:t>Vineland Adaptive </a:t>
            </a:r>
            <a:r>
              <a:rPr lang="en-IN" sz="3200" i="1" dirty="0" err="1"/>
              <a:t>Behavior</a:t>
            </a:r>
            <a:r>
              <a:rPr lang="en-IN" sz="3200" i="1" dirty="0"/>
              <a:t> </a:t>
            </a:r>
            <a:r>
              <a:rPr lang="en-IN" sz="3200" i="1" dirty="0" smtClean="0"/>
              <a:t>Scale (VABS</a:t>
            </a:r>
            <a:r>
              <a:rPr lang="en-IN" sz="3200" i="1" dirty="0"/>
              <a:t>). </a:t>
            </a:r>
            <a:r>
              <a:rPr lang="en-IN" sz="3200" dirty="0"/>
              <a:t>The retardation is graded on the basis of</a:t>
            </a:r>
          </a:p>
          <a:p>
            <a:r>
              <a:rPr lang="en-IN" sz="3200" i="1" dirty="0"/>
              <a:t>intelligence quotient </a:t>
            </a:r>
            <a:r>
              <a:rPr lang="en-IN" sz="3200" dirty="0"/>
              <a:t>(IQ) into </a:t>
            </a:r>
            <a:r>
              <a:rPr lang="en-IN" sz="3200" i="1" dirty="0"/>
              <a:t>four grades</a:t>
            </a:r>
            <a:r>
              <a:rPr lang="en-IN" sz="3200" dirty="0"/>
              <a:t>.</a:t>
            </a:r>
            <a:endParaRPr lang="en-IN" sz="32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585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123" y="283335"/>
            <a:ext cx="1164250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i="1" dirty="0">
                <a:solidFill>
                  <a:srgbClr val="FFFF00"/>
                </a:solidFill>
                <a:latin typeface="Bell MT" panose="02020503060305020303" pitchFamily="18" charset="0"/>
              </a:rPr>
              <a:t>Causes of mental </a:t>
            </a:r>
            <a:r>
              <a:rPr lang="en-IN" sz="3200" i="1" dirty="0" smtClean="0">
                <a:solidFill>
                  <a:srgbClr val="FFFF00"/>
                </a:solidFill>
                <a:latin typeface="Bell MT" panose="02020503060305020303" pitchFamily="18" charset="0"/>
              </a:rPr>
              <a:t>retardation </a:t>
            </a:r>
            <a:r>
              <a:rPr lang="en-IN" sz="3200" i="1" dirty="0" smtClean="0">
                <a:latin typeface="Bell MT" panose="02020503060305020303" pitchFamily="18" charset="0"/>
              </a:rPr>
              <a:t>: </a:t>
            </a:r>
            <a:r>
              <a:rPr lang="en-IN" sz="3200" dirty="0">
                <a:latin typeface="Bell MT" panose="02020503060305020303" pitchFamily="18" charset="0"/>
              </a:rPr>
              <a:t>Mental retardation </a:t>
            </a:r>
            <a:r>
              <a:rPr lang="en-IN" sz="3200" dirty="0" smtClean="0">
                <a:latin typeface="Bell MT" panose="02020503060305020303" pitchFamily="18" charset="0"/>
              </a:rPr>
              <a:t>can occur </a:t>
            </a:r>
            <a:r>
              <a:rPr lang="en-IN" sz="3200" dirty="0">
                <a:latin typeface="Bell MT" panose="02020503060305020303" pitchFamily="18" charset="0"/>
              </a:rPr>
              <a:t>with or without any obvious mental or </a:t>
            </a:r>
            <a:r>
              <a:rPr lang="en-IN" sz="3200" dirty="0" smtClean="0">
                <a:latin typeface="Bell MT" panose="02020503060305020303" pitchFamily="18" charset="0"/>
              </a:rPr>
              <a:t>physical disorder</a:t>
            </a:r>
            <a:r>
              <a:rPr lang="en-IN" sz="3200" dirty="0">
                <a:latin typeface="Bell MT" panose="02020503060305020303" pitchFamily="18" charset="0"/>
              </a:rPr>
              <a:t>. Several etiological factors are </a:t>
            </a:r>
            <a:r>
              <a:rPr lang="en-IN" sz="3200" dirty="0" smtClean="0">
                <a:latin typeface="Bell MT" panose="02020503060305020303" pitchFamily="18" charset="0"/>
              </a:rPr>
              <a:t>known :</a:t>
            </a:r>
          </a:p>
          <a:p>
            <a:r>
              <a:rPr lang="en-IN" sz="3200" dirty="0">
                <a:solidFill>
                  <a:srgbClr val="FFFF00"/>
                </a:solidFill>
                <a:latin typeface="Bell MT" panose="02020503060305020303" pitchFamily="18" charset="0"/>
              </a:rPr>
              <a:t>Chromosome abnormality</a:t>
            </a:r>
            <a:r>
              <a:rPr lang="en-IN" sz="3200" dirty="0">
                <a:latin typeface="Bell MT" panose="02020503060305020303" pitchFamily="18" charset="0"/>
              </a:rPr>
              <a:t>—For example, </a:t>
            </a:r>
            <a:r>
              <a:rPr lang="en-IN" sz="3200" dirty="0" smtClean="0">
                <a:latin typeface="Bell MT" panose="02020503060305020303" pitchFamily="18" charset="0"/>
              </a:rPr>
              <a:t>Down’s </a:t>
            </a:r>
            <a:r>
              <a:rPr lang="sv-SE" sz="3200" dirty="0" smtClean="0">
                <a:latin typeface="Bell MT" panose="02020503060305020303" pitchFamily="18" charset="0"/>
              </a:rPr>
              <a:t>syndrome</a:t>
            </a:r>
            <a:r>
              <a:rPr lang="sv-SE" sz="3200" dirty="0">
                <a:latin typeface="Bell MT" panose="02020503060305020303" pitchFamily="18" charset="0"/>
              </a:rPr>
              <a:t>, fragile X-syndrome, Inborn errors </a:t>
            </a:r>
            <a:r>
              <a:rPr lang="sv-SE" sz="3200" dirty="0" smtClean="0">
                <a:latin typeface="Bell MT" panose="02020503060305020303" pitchFamily="18" charset="0"/>
              </a:rPr>
              <a:t>of </a:t>
            </a:r>
            <a:r>
              <a:rPr lang="en-IN" sz="3200" dirty="0" smtClean="0">
                <a:latin typeface="Bell MT" panose="02020503060305020303" pitchFamily="18" charset="0"/>
              </a:rPr>
              <a:t>metabolism</a:t>
            </a:r>
            <a:r>
              <a:rPr lang="en-IN" sz="3200" dirty="0">
                <a:latin typeface="Bell MT" panose="02020503060305020303" pitchFamily="18" charset="0"/>
              </a:rPr>
              <a:t>, e.g. phenylketonuria.</a:t>
            </a:r>
          </a:p>
          <a:p>
            <a:r>
              <a:rPr lang="en-IN" sz="3200" dirty="0">
                <a:solidFill>
                  <a:srgbClr val="FFFF00"/>
                </a:solidFill>
                <a:latin typeface="Bell MT" panose="02020503060305020303" pitchFamily="18" charset="0"/>
              </a:rPr>
              <a:t>Congenital brain abnormalities</a:t>
            </a:r>
            <a:r>
              <a:rPr lang="en-IN" sz="3200" dirty="0">
                <a:latin typeface="Bell MT" panose="02020503060305020303" pitchFamily="18" charset="0"/>
              </a:rPr>
              <a:t>—For example, microcephaly</a:t>
            </a:r>
          </a:p>
          <a:p>
            <a:r>
              <a:rPr lang="en-IN" sz="3200" dirty="0">
                <a:latin typeface="Bell MT" panose="02020503060305020303" pitchFamily="18" charset="0"/>
              </a:rPr>
              <a:t>hydrocephalus, tuberous sclerosis, </a:t>
            </a:r>
            <a:r>
              <a:rPr lang="en-IN" sz="3200" dirty="0" smtClean="0">
                <a:latin typeface="Bell MT" panose="02020503060305020303" pitchFamily="18" charset="0"/>
              </a:rPr>
              <a:t>cretinism, cerebral </a:t>
            </a:r>
            <a:r>
              <a:rPr lang="en-IN" sz="3200" dirty="0">
                <a:latin typeface="Bell MT" panose="02020503060305020303" pitchFamily="18" charset="0"/>
              </a:rPr>
              <a:t>palsy.</a:t>
            </a:r>
          </a:p>
          <a:p>
            <a:r>
              <a:rPr lang="en-IN" sz="3200" dirty="0">
                <a:solidFill>
                  <a:srgbClr val="FFFF00"/>
                </a:solidFill>
                <a:latin typeface="Bell MT" panose="02020503060305020303" pitchFamily="18" charset="0"/>
              </a:rPr>
              <a:t>Prenatal causes</a:t>
            </a:r>
            <a:r>
              <a:rPr lang="en-IN" sz="3200" dirty="0">
                <a:latin typeface="Bell MT" panose="02020503060305020303" pitchFamily="18" charset="0"/>
              </a:rPr>
              <a:t>—For example, maternal rubella, syphilis,</a:t>
            </a:r>
          </a:p>
          <a:p>
            <a:r>
              <a:rPr lang="en-IN" sz="3200" dirty="0">
                <a:latin typeface="Bell MT" panose="02020503060305020303" pitchFamily="18" charset="0"/>
              </a:rPr>
              <a:t>lead poisoning, alcohol.</a:t>
            </a:r>
          </a:p>
          <a:p>
            <a:r>
              <a:rPr lang="en-IN" sz="3200" dirty="0">
                <a:solidFill>
                  <a:srgbClr val="FFFF00"/>
                </a:solidFill>
                <a:latin typeface="Bell MT" panose="02020503060305020303" pitchFamily="18" charset="0"/>
              </a:rPr>
              <a:t>Perinatal</a:t>
            </a:r>
            <a:r>
              <a:rPr lang="en-IN" sz="3200" dirty="0">
                <a:latin typeface="Bell MT" panose="02020503060305020303" pitchFamily="18" charset="0"/>
              </a:rPr>
              <a:t>—For example, birth asphyxia, kernicterus.</a:t>
            </a:r>
          </a:p>
          <a:p>
            <a:r>
              <a:rPr lang="en-IN" sz="3200" dirty="0">
                <a:solidFill>
                  <a:srgbClr val="FFFF00"/>
                </a:solidFill>
                <a:latin typeface="Bell MT" panose="02020503060305020303" pitchFamily="18" charset="0"/>
              </a:rPr>
              <a:t>Postnatal</a:t>
            </a:r>
            <a:r>
              <a:rPr lang="en-IN" sz="3200" dirty="0">
                <a:latin typeface="Bell MT" panose="02020503060305020303" pitchFamily="18" charset="0"/>
              </a:rPr>
              <a:t>—For example, hypothyroidism, injury, intoxication</a:t>
            </a:r>
          </a:p>
          <a:p>
            <a:r>
              <a:rPr lang="en-IN" sz="3200" dirty="0">
                <a:latin typeface="Bell MT" panose="02020503060305020303" pitchFamily="18" charset="0"/>
              </a:rPr>
              <a:t>with lead and mercury, autism, </a:t>
            </a:r>
            <a:r>
              <a:rPr lang="en-IN" sz="3200" dirty="0" smtClean="0">
                <a:latin typeface="Bell MT" panose="02020503060305020303" pitchFamily="18" charset="0"/>
              </a:rPr>
              <a:t>encephalitis, meningitis</a:t>
            </a:r>
            <a:r>
              <a:rPr lang="en-IN" sz="3200" dirty="0">
                <a:latin typeface="Bell MT" panose="020205030603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9534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990485"/>
              </p:ext>
            </p:extLst>
          </p:nvPr>
        </p:nvGraphicFramePr>
        <p:xfrm>
          <a:off x="106019" y="578629"/>
          <a:ext cx="11993216" cy="61963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8138"/>
                <a:gridCol w="2398138"/>
                <a:gridCol w="2398138"/>
                <a:gridCol w="2398138"/>
                <a:gridCol w="2400664"/>
              </a:tblGrid>
              <a:tr h="757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Bell MT" panose="02020503060305020303" pitchFamily="18" charset="0"/>
                        </a:rPr>
                        <a:t>Grade of MR</a:t>
                      </a:r>
                      <a:endParaRPr lang="en-IN" sz="2400" dirty="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IQ range</a:t>
                      </a:r>
                      <a:endParaRPr lang="en-IN" sz="240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Mental age</a:t>
                      </a:r>
                      <a:endParaRPr lang="en-IN" sz="240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Bell MT" panose="02020503060305020303" pitchFamily="18" charset="0"/>
                        </a:rPr>
                        <a:t>Occurrence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Bell MT" panose="02020503060305020303" pitchFamily="18" charset="0"/>
                        </a:rPr>
                        <a:t>rate </a:t>
                      </a:r>
                      <a:endParaRPr lang="en-IN" sz="2400" dirty="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Most common cause</a:t>
                      </a:r>
                      <a:endParaRPr lang="en-IN" sz="240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</a:tr>
              <a:tr h="1123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Mild/moron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 </a:t>
                      </a:r>
                      <a:endParaRPr lang="en-IN" sz="240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50-69</a:t>
                      </a:r>
                      <a:endParaRPr lang="en-IN" sz="240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under 9</a:t>
                      </a:r>
                      <a:endParaRPr lang="en-IN" sz="240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85%</a:t>
                      </a:r>
                      <a:endParaRPr lang="en-IN" sz="240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Psychosocial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or feeble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mindedness</a:t>
                      </a:r>
                      <a:endParaRPr lang="en-IN" sz="240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</a:tr>
              <a:tr h="22465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Moderate-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 </a:t>
                      </a:r>
                      <a:endParaRPr lang="en-IN" sz="240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35-49</a:t>
                      </a:r>
                      <a:endParaRPr lang="en-IN" sz="240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under 6</a:t>
                      </a:r>
                      <a:endParaRPr lang="en-IN" sz="240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10%</a:t>
                      </a:r>
                      <a:endParaRPr lang="en-IN" sz="240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Down’s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(Imbecility) syndrome,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fragile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X syndrome,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Phenylketonuria</a:t>
                      </a:r>
                      <a:endParaRPr lang="en-IN" sz="240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</a:tr>
              <a:tr h="11232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Severe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 </a:t>
                      </a:r>
                      <a:endParaRPr lang="en-IN" sz="240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20-34</a:t>
                      </a:r>
                      <a:endParaRPr lang="en-IN" sz="240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&gt; 3&lt; 6</a:t>
                      </a:r>
                      <a:endParaRPr lang="en-IN" sz="240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3-4%</a:t>
                      </a:r>
                      <a:endParaRPr lang="en-IN" sz="240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Microcephaly,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cretinism,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>
                          <a:effectLst/>
                          <a:latin typeface="Bell MT" panose="02020503060305020303" pitchFamily="18" charset="0"/>
                        </a:rPr>
                        <a:t>cerebralpalsy</a:t>
                      </a:r>
                      <a:endParaRPr lang="en-IN" sz="240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</a:tr>
              <a:tr h="7573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 smtClean="0">
                          <a:effectLst/>
                          <a:latin typeface="Bell MT" panose="02020503060305020303" pitchFamily="18" charset="0"/>
                        </a:rPr>
                        <a:t>Profound-Idiocy</a:t>
                      </a:r>
                      <a:endParaRPr lang="en-IN" sz="2400" dirty="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Bell MT" panose="02020503060305020303" pitchFamily="18" charset="0"/>
                        </a:rPr>
                        <a:t>below 20</a:t>
                      </a:r>
                      <a:endParaRPr lang="en-IN" sz="2400" dirty="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Bell MT" panose="02020503060305020303" pitchFamily="18" charset="0"/>
                        </a:rPr>
                        <a:t>below 3</a:t>
                      </a:r>
                      <a:endParaRPr lang="en-IN" sz="2400" dirty="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Bell MT" panose="02020503060305020303" pitchFamily="18" charset="0"/>
                        </a:rPr>
                        <a:t>1-2%</a:t>
                      </a:r>
                      <a:endParaRPr lang="en-IN" sz="2400" dirty="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effectLst/>
                          <a:latin typeface="Bell MT" panose="02020503060305020303" pitchFamily="18" charset="0"/>
                        </a:rPr>
                        <a:t>-Do-</a:t>
                      </a:r>
                      <a:endParaRPr lang="en-IN" sz="2400" dirty="0">
                        <a:effectLst/>
                        <a:latin typeface="Bell MT" panose="020205030603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162" marR="62162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55975" y="1714500"/>
            <a:ext cx="11804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4677204" y="0"/>
            <a:ext cx="23605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dirty="0">
                <a:latin typeface="Bell MT" panose="02020503060305020303" pitchFamily="18" charset="0"/>
              </a:rPr>
              <a:t>Grades of MR</a:t>
            </a:r>
          </a:p>
        </p:txBody>
      </p:sp>
    </p:spTree>
    <p:extLst>
      <p:ext uri="{BB962C8B-B14F-4D97-AF65-F5344CB8AC3E}">
        <p14:creationId xmlns:p14="http://schemas.microsoft.com/office/powerpoint/2010/main" val="1376639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0678"/>
            <a:ext cx="1219200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FFC000"/>
                </a:solidFill>
                <a:latin typeface="Bell MT" panose="02020503060305020303" pitchFamily="18" charset="0"/>
              </a:rPr>
              <a:t>Down’s Syndrome (Mongolism</a:t>
            </a:r>
            <a:r>
              <a:rPr lang="en-IN" sz="3200" b="1" dirty="0" smtClean="0">
                <a:solidFill>
                  <a:srgbClr val="FFC000"/>
                </a:solidFill>
                <a:latin typeface="Bell MT" panose="02020503060305020303" pitchFamily="18" charset="0"/>
              </a:rPr>
              <a:t>)</a:t>
            </a:r>
          </a:p>
          <a:p>
            <a:endParaRPr lang="en-IN" sz="3200" b="1" dirty="0" smtClean="0">
              <a:latin typeface="Bell MT" panose="02020503060305020303" pitchFamily="18" charset="0"/>
            </a:endParaRPr>
          </a:p>
          <a:p>
            <a:r>
              <a:rPr lang="en-IN" sz="2800" dirty="0" smtClean="0">
                <a:latin typeface="Bell MT" panose="02020503060305020303" pitchFamily="18" charset="0"/>
              </a:rPr>
              <a:t>	This </a:t>
            </a:r>
            <a:r>
              <a:rPr lang="en-IN" sz="2800" dirty="0">
                <a:latin typeface="Bell MT" panose="02020503060305020303" pitchFamily="18" charset="0"/>
              </a:rPr>
              <a:t>condition is the most common chromosomal </a:t>
            </a:r>
            <a:r>
              <a:rPr lang="en-IN" sz="2800" dirty="0" smtClean="0">
                <a:latin typeface="Bell MT" panose="02020503060305020303" pitchFamily="18" charset="0"/>
              </a:rPr>
              <a:t>abnormality causing </a:t>
            </a:r>
            <a:r>
              <a:rPr lang="en-IN" sz="2800" dirty="0">
                <a:latin typeface="Bell MT" panose="02020503060305020303" pitchFamily="18" charset="0"/>
              </a:rPr>
              <a:t>mental retardation (MR). It was </a:t>
            </a:r>
            <a:r>
              <a:rPr lang="en-IN" sz="2800" dirty="0" smtClean="0">
                <a:latin typeface="Bell MT" panose="02020503060305020303" pitchFamily="18" charset="0"/>
              </a:rPr>
              <a:t>described by </a:t>
            </a:r>
            <a:r>
              <a:rPr lang="en-IN" sz="2800" b="1" dirty="0">
                <a:latin typeface="Bell MT" panose="02020503060305020303" pitchFamily="18" charset="0"/>
              </a:rPr>
              <a:t>Landon Down </a:t>
            </a:r>
            <a:r>
              <a:rPr lang="en-IN" sz="2800" dirty="0">
                <a:latin typeface="Bell MT" panose="02020503060305020303" pitchFamily="18" charset="0"/>
              </a:rPr>
              <a:t>in 1886. The incidence is one in </a:t>
            </a:r>
            <a:r>
              <a:rPr lang="en-IN" sz="2800" dirty="0" smtClean="0">
                <a:latin typeface="Bell MT" panose="02020503060305020303" pitchFamily="18" charset="0"/>
              </a:rPr>
              <a:t>thirty live </a:t>
            </a:r>
            <a:r>
              <a:rPr lang="en-IN" sz="2800" dirty="0">
                <a:latin typeface="Bell MT" panose="02020503060305020303" pitchFamily="18" charset="0"/>
              </a:rPr>
              <a:t>births occurring in children born to mothers aged 45</a:t>
            </a:r>
          </a:p>
          <a:p>
            <a:r>
              <a:rPr lang="en-IN" sz="2800" dirty="0">
                <a:latin typeface="Bell MT" panose="02020503060305020303" pitchFamily="18" charset="0"/>
              </a:rPr>
              <a:t>and above. The risk in the second child is 1 in 100</a:t>
            </a:r>
            <a:r>
              <a:rPr lang="en-IN" sz="2800" dirty="0" smtClean="0">
                <a:latin typeface="Bell MT" panose="02020503060305020303" pitchFamily="18" charset="0"/>
              </a:rPr>
              <a:t>.</a:t>
            </a:r>
          </a:p>
          <a:p>
            <a:endParaRPr lang="en-IN" sz="2800" dirty="0">
              <a:latin typeface="Bell MT" panose="02020503060305020303" pitchFamily="18" charset="0"/>
            </a:endParaRPr>
          </a:p>
          <a:p>
            <a:endParaRPr lang="en-IN" sz="2800" dirty="0" smtClean="0">
              <a:latin typeface="Bell MT" panose="02020503060305020303" pitchFamily="18" charset="0"/>
            </a:endParaRPr>
          </a:p>
          <a:p>
            <a:endParaRPr lang="en-IN" sz="2800" dirty="0" smtClean="0">
              <a:latin typeface="Bell MT" panose="02020503060305020303" pitchFamily="18" charset="0"/>
            </a:endParaRPr>
          </a:p>
          <a:p>
            <a:r>
              <a:rPr lang="en-IN" sz="2800" i="1" dirty="0">
                <a:solidFill>
                  <a:srgbClr val="FFFF00"/>
                </a:solidFill>
              </a:rPr>
              <a:t>Pathology: </a:t>
            </a:r>
            <a:r>
              <a:rPr lang="en-IN" sz="2800" dirty="0"/>
              <a:t>The 21st chromosome occurs as </a:t>
            </a:r>
            <a:r>
              <a:rPr lang="en-IN" sz="2800" dirty="0" smtClean="0"/>
              <a:t>triple (trisomy</a:t>
            </a:r>
            <a:r>
              <a:rPr lang="en-IN" sz="2800" dirty="0"/>
              <a:t>) instead of the normal two alleles. About </a:t>
            </a:r>
            <a:r>
              <a:rPr lang="en-IN" sz="2800" dirty="0" smtClean="0"/>
              <a:t>95% of </a:t>
            </a:r>
            <a:r>
              <a:rPr lang="en-IN" sz="2800" i="1" dirty="0"/>
              <a:t>trisomy </a:t>
            </a:r>
            <a:r>
              <a:rPr lang="en-IN" sz="2800" dirty="0"/>
              <a:t>is due to non-disjunction which happens </a:t>
            </a:r>
            <a:r>
              <a:rPr lang="en-IN" sz="2800" dirty="0" smtClean="0"/>
              <a:t>during meiosis</a:t>
            </a:r>
            <a:r>
              <a:rPr lang="en-IN" sz="2800" dirty="0"/>
              <a:t>. The rest 5% is due to translocation </a:t>
            </a:r>
            <a:r>
              <a:rPr lang="en-IN" sz="2800" dirty="0" smtClean="0"/>
              <a:t>and </a:t>
            </a:r>
            <a:r>
              <a:rPr lang="en-IN" sz="2800" i="1" dirty="0" smtClean="0"/>
              <a:t>mosaicism.</a:t>
            </a:r>
          </a:p>
          <a:p>
            <a:endParaRPr lang="en-IN" sz="2800" b="1" dirty="0">
              <a:latin typeface="Bell MT" panose="02020503060305020303" pitchFamily="18" charset="0"/>
            </a:endParaRPr>
          </a:p>
          <a:p>
            <a:endParaRPr lang="en-IN" sz="3200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312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425" y="244699"/>
            <a:ext cx="1170689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600" b="1" i="1" u="sng" dirty="0">
                <a:solidFill>
                  <a:srgbClr val="FFFF00"/>
                </a:solidFill>
                <a:latin typeface="Bell MT" panose="02020503060305020303" pitchFamily="18" charset="0"/>
              </a:rPr>
              <a:t>Clinical Features: </a:t>
            </a:r>
            <a:endParaRPr lang="en-IN" sz="3600" b="1" i="1" u="sng" dirty="0" smtClean="0">
              <a:solidFill>
                <a:srgbClr val="FFFF00"/>
              </a:solidFill>
              <a:latin typeface="Bell MT" panose="02020503060305020303" pitchFamily="18" charset="0"/>
            </a:endParaRPr>
          </a:p>
          <a:p>
            <a:r>
              <a:rPr lang="en-IN" sz="3600" dirty="0" smtClean="0">
                <a:latin typeface="Bell MT" panose="02020503060305020303" pitchFamily="18" charset="0"/>
              </a:rPr>
              <a:t>Clinical </a:t>
            </a:r>
            <a:r>
              <a:rPr lang="en-IN" sz="3600" dirty="0">
                <a:latin typeface="Bell MT" panose="02020503060305020303" pitchFamily="18" charset="0"/>
              </a:rPr>
              <a:t>features are characteristic. </a:t>
            </a:r>
            <a:r>
              <a:rPr lang="en-IN" sz="3600" dirty="0" smtClean="0">
                <a:latin typeface="Bell MT" panose="02020503060305020303" pitchFamily="18" charset="0"/>
              </a:rPr>
              <a:t>The face </a:t>
            </a:r>
            <a:r>
              <a:rPr lang="en-IN" sz="3600" dirty="0">
                <a:latin typeface="Bell MT" panose="02020503060305020303" pitchFamily="18" charset="0"/>
              </a:rPr>
              <a:t>is </a:t>
            </a:r>
            <a:r>
              <a:rPr lang="en-IN" sz="3600" i="1" dirty="0">
                <a:solidFill>
                  <a:srgbClr val="FFFF00"/>
                </a:solidFill>
                <a:latin typeface="Bell MT" panose="02020503060305020303" pitchFamily="18" charset="0"/>
              </a:rPr>
              <a:t>round with small mouth and pegged teeth</a:t>
            </a:r>
            <a:r>
              <a:rPr lang="en-IN" sz="3600" dirty="0">
                <a:latin typeface="Bell MT" panose="02020503060305020303" pitchFamily="18" charset="0"/>
              </a:rPr>
              <a:t>, </a:t>
            </a:r>
            <a:r>
              <a:rPr lang="en-IN" sz="3600" i="1" dirty="0" smtClean="0">
                <a:solidFill>
                  <a:srgbClr val="FFFF00"/>
                </a:solidFill>
                <a:latin typeface="Bell MT" panose="02020503060305020303" pitchFamily="18" charset="0"/>
              </a:rPr>
              <a:t>furrowed protruding </a:t>
            </a:r>
            <a:r>
              <a:rPr lang="en-IN" sz="3600" i="1" dirty="0">
                <a:solidFill>
                  <a:srgbClr val="FFFF00"/>
                </a:solidFill>
                <a:latin typeface="Bell MT" panose="02020503060305020303" pitchFamily="18" charset="0"/>
              </a:rPr>
              <a:t>tongue</a:t>
            </a:r>
            <a:r>
              <a:rPr lang="en-IN" sz="3600" dirty="0">
                <a:latin typeface="Bell MT" panose="02020503060305020303" pitchFamily="18" charset="0"/>
              </a:rPr>
              <a:t> and </a:t>
            </a:r>
            <a:r>
              <a:rPr lang="en-IN" sz="3600" i="1" dirty="0">
                <a:solidFill>
                  <a:srgbClr val="FFFF00"/>
                </a:solidFill>
                <a:latin typeface="Bell MT" panose="02020503060305020303" pitchFamily="18" charset="0"/>
              </a:rPr>
              <a:t>high arched palate</a:t>
            </a:r>
            <a:r>
              <a:rPr lang="en-IN" sz="3600" dirty="0">
                <a:latin typeface="Bell MT" panose="02020503060305020303" pitchFamily="18" charset="0"/>
              </a:rPr>
              <a:t>. The </a:t>
            </a:r>
            <a:r>
              <a:rPr lang="en-IN" sz="3600" dirty="0">
                <a:solidFill>
                  <a:srgbClr val="FFFF00"/>
                </a:solidFill>
                <a:latin typeface="Bell MT" panose="02020503060305020303" pitchFamily="18" charset="0"/>
              </a:rPr>
              <a:t>eyes </a:t>
            </a:r>
            <a:r>
              <a:rPr lang="en-IN" sz="3600" dirty="0" smtClean="0">
                <a:solidFill>
                  <a:srgbClr val="FFFF00"/>
                </a:solidFill>
                <a:latin typeface="Bell MT" panose="02020503060305020303" pitchFamily="18" charset="0"/>
              </a:rPr>
              <a:t>show oblique </a:t>
            </a:r>
            <a:r>
              <a:rPr lang="en-IN" sz="3600" dirty="0">
                <a:solidFill>
                  <a:srgbClr val="FFFF00"/>
                </a:solidFill>
                <a:latin typeface="Bell MT" panose="02020503060305020303" pitchFamily="18" charset="0"/>
              </a:rPr>
              <a:t>palpebral fissures and epicanthic folds</a:t>
            </a:r>
            <a:r>
              <a:rPr lang="en-IN" sz="3600" dirty="0">
                <a:latin typeface="Bell MT" panose="02020503060305020303" pitchFamily="18" charset="0"/>
              </a:rPr>
              <a:t>. </a:t>
            </a:r>
            <a:r>
              <a:rPr lang="en-IN" sz="3600" dirty="0" smtClean="0">
                <a:latin typeface="Bell MT" panose="02020503060305020303" pitchFamily="18" charset="0"/>
              </a:rPr>
              <a:t>The </a:t>
            </a:r>
            <a:r>
              <a:rPr lang="en-IN" sz="3600" i="1" dirty="0" smtClean="0">
                <a:solidFill>
                  <a:srgbClr val="FFFF00"/>
                </a:solidFill>
                <a:latin typeface="Bell MT" panose="02020503060305020303" pitchFamily="18" charset="0"/>
              </a:rPr>
              <a:t>occiput </a:t>
            </a:r>
            <a:r>
              <a:rPr lang="en-IN" sz="3600" i="1" dirty="0">
                <a:solidFill>
                  <a:srgbClr val="FFFF00"/>
                </a:solidFill>
                <a:latin typeface="Bell MT" panose="02020503060305020303" pitchFamily="18" charset="0"/>
              </a:rPr>
              <a:t>is flat</a:t>
            </a:r>
            <a:r>
              <a:rPr lang="en-IN" sz="3600" dirty="0">
                <a:latin typeface="Bell MT" panose="02020503060305020303" pitchFamily="18" charset="0"/>
              </a:rPr>
              <a:t>. The </a:t>
            </a:r>
            <a:r>
              <a:rPr lang="en-IN" sz="3600" dirty="0">
                <a:solidFill>
                  <a:srgbClr val="FFFF00"/>
                </a:solidFill>
                <a:latin typeface="Bell MT" panose="02020503060305020303" pitchFamily="18" charset="0"/>
              </a:rPr>
              <a:t>hand is short and broad with a </a:t>
            </a:r>
            <a:r>
              <a:rPr lang="en-IN" sz="3600" dirty="0" smtClean="0">
                <a:solidFill>
                  <a:srgbClr val="FFFF00"/>
                </a:solidFill>
                <a:latin typeface="Bell MT" panose="02020503060305020303" pitchFamily="18" charset="0"/>
              </a:rPr>
              <a:t>single palmar </a:t>
            </a:r>
            <a:r>
              <a:rPr lang="en-IN" sz="3600" dirty="0">
                <a:solidFill>
                  <a:srgbClr val="FFFF00"/>
                </a:solidFill>
                <a:latin typeface="Bell MT" panose="02020503060305020303" pitchFamily="18" charset="0"/>
              </a:rPr>
              <a:t>crease and short curved little finger</a:t>
            </a:r>
            <a:r>
              <a:rPr lang="en-IN" sz="3600" dirty="0">
                <a:latin typeface="Bell MT" panose="02020503060305020303" pitchFamily="18" charset="0"/>
              </a:rPr>
              <a:t>. </a:t>
            </a:r>
            <a:r>
              <a:rPr lang="en-IN" sz="3600" i="1" dirty="0" err="1">
                <a:solidFill>
                  <a:srgbClr val="FFFF00"/>
                </a:solidFill>
                <a:latin typeface="Bell MT" panose="02020503060305020303" pitchFamily="18" charset="0"/>
              </a:rPr>
              <a:t>Hypotonia</a:t>
            </a:r>
            <a:r>
              <a:rPr lang="en-IN" sz="3600" dirty="0">
                <a:latin typeface="Bell MT" panose="02020503060305020303" pitchFamily="18" charset="0"/>
              </a:rPr>
              <a:t> </a:t>
            </a:r>
            <a:r>
              <a:rPr lang="en-IN" sz="3600" dirty="0" smtClean="0">
                <a:latin typeface="Bell MT" panose="02020503060305020303" pitchFamily="18" charset="0"/>
              </a:rPr>
              <a:t>and </a:t>
            </a:r>
            <a:r>
              <a:rPr lang="en-IN" sz="3600" i="1" dirty="0" smtClean="0">
                <a:solidFill>
                  <a:srgbClr val="FFFF00"/>
                </a:solidFill>
                <a:latin typeface="Bell MT" panose="02020503060305020303" pitchFamily="18" charset="0"/>
              </a:rPr>
              <a:t>hypermobility </a:t>
            </a:r>
            <a:r>
              <a:rPr lang="en-IN" sz="3600" i="1" dirty="0">
                <a:solidFill>
                  <a:srgbClr val="FFFF00"/>
                </a:solidFill>
                <a:latin typeface="Bell MT" panose="02020503060305020303" pitchFamily="18" charset="0"/>
              </a:rPr>
              <a:t>of joints </a:t>
            </a:r>
            <a:r>
              <a:rPr lang="en-IN" sz="3600" dirty="0">
                <a:latin typeface="Bell MT" panose="02020503060305020303" pitchFamily="18" charset="0"/>
              </a:rPr>
              <a:t>may occur. Other less </a:t>
            </a:r>
            <a:r>
              <a:rPr lang="en-IN" sz="3600" dirty="0" smtClean="0">
                <a:latin typeface="Bell MT" panose="02020503060305020303" pitchFamily="18" charset="0"/>
              </a:rPr>
              <a:t>common features </a:t>
            </a:r>
            <a:r>
              <a:rPr lang="en-IN" sz="3600" dirty="0">
                <a:latin typeface="Bell MT" panose="02020503060305020303" pitchFamily="18" charset="0"/>
              </a:rPr>
              <a:t>are </a:t>
            </a:r>
            <a:r>
              <a:rPr lang="en-IN" sz="3600" i="1" dirty="0">
                <a:solidFill>
                  <a:srgbClr val="FFFF00"/>
                </a:solidFill>
                <a:latin typeface="Bell MT" panose="02020503060305020303" pitchFamily="18" charset="0"/>
              </a:rPr>
              <a:t>congenital heart disease, especially </a:t>
            </a:r>
            <a:r>
              <a:rPr lang="en-IN" sz="3600" i="1" dirty="0" smtClean="0">
                <a:solidFill>
                  <a:srgbClr val="FFFF00"/>
                </a:solidFill>
                <a:latin typeface="Bell MT" panose="02020503060305020303" pitchFamily="18" charset="0"/>
              </a:rPr>
              <a:t>septal defects</a:t>
            </a:r>
            <a:r>
              <a:rPr lang="en-IN" sz="3600" i="1" dirty="0">
                <a:solidFill>
                  <a:srgbClr val="FFFF00"/>
                </a:solidFill>
                <a:latin typeface="Bell MT" panose="02020503060305020303" pitchFamily="18" charset="0"/>
              </a:rPr>
              <a:t>, duodenal obstruction, impaired </a:t>
            </a:r>
            <a:r>
              <a:rPr lang="en-IN" sz="3600" i="1" dirty="0" smtClean="0">
                <a:solidFill>
                  <a:srgbClr val="FFFF00"/>
                </a:solidFill>
                <a:latin typeface="Bell MT" panose="02020503060305020303" pitchFamily="18" charset="0"/>
              </a:rPr>
              <a:t>immune responses</a:t>
            </a:r>
            <a:r>
              <a:rPr lang="en-IN" sz="3600" i="1" dirty="0">
                <a:solidFill>
                  <a:srgbClr val="FFFF00"/>
                </a:solidFill>
                <a:latin typeface="Bell MT" panose="02020503060305020303" pitchFamily="18" charset="0"/>
              </a:rPr>
              <a:t>, higher incidence of </a:t>
            </a:r>
            <a:r>
              <a:rPr lang="en-IN" sz="3600" i="1" dirty="0" err="1">
                <a:solidFill>
                  <a:srgbClr val="FFFF00"/>
                </a:solidFill>
                <a:latin typeface="Bell MT" panose="02020503060305020303" pitchFamily="18" charset="0"/>
              </a:rPr>
              <a:t>leukemia</a:t>
            </a:r>
            <a:r>
              <a:rPr lang="en-IN" sz="3600" i="1" dirty="0">
                <a:solidFill>
                  <a:srgbClr val="FFFF00"/>
                </a:solidFill>
                <a:latin typeface="Bell MT" panose="02020503060305020303" pitchFamily="18" charset="0"/>
              </a:rPr>
              <a:t>, </a:t>
            </a:r>
            <a:r>
              <a:rPr lang="en-IN" sz="3600" i="1" dirty="0" smtClean="0">
                <a:solidFill>
                  <a:srgbClr val="FFFF00"/>
                </a:solidFill>
                <a:latin typeface="Bell MT" panose="02020503060305020303" pitchFamily="18" charset="0"/>
              </a:rPr>
              <a:t>hypothyroidism and </a:t>
            </a:r>
            <a:r>
              <a:rPr lang="en-IN" sz="3600" i="1" dirty="0" err="1">
                <a:solidFill>
                  <a:srgbClr val="FFFF00"/>
                </a:solidFill>
                <a:latin typeface="Bell MT" panose="02020503060305020303" pitchFamily="18" charset="0"/>
              </a:rPr>
              <a:t>atlanto</a:t>
            </a:r>
            <a:r>
              <a:rPr lang="en-IN" sz="3600" i="1" dirty="0">
                <a:solidFill>
                  <a:srgbClr val="FFFF00"/>
                </a:solidFill>
                <a:latin typeface="Bell MT" panose="02020503060305020303" pitchFamily="18" charset="0"/>
              </a:rPr>
              <a:t>-axial dislocation.</a:t>
            </a:r>
          </a:p>
        </p:txBody>
      </p:sp>
    </p:spTree>
    <p:extLst>
      <p:ext uri="{BB962C8B-B14F-4D97-AF65-F5344CB8AC3E}">
        <p14:creationId xmlns:p14="http://schemas.microsoft.com/office/powerpoint/2010/main" val="1959418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456" y="414151"/>
            <a:ext cx="1138492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i="1" dirty="0">
                <a:latin typeface="Bell MT" panose="02020503060305020303" pitchFamily="18" charset="0"/>
              </a:rPr>
              <a:t>Diagnosis: </a:t>
            </a:r>
            <a:endParaRPr lang="en-IN" sz="2800" i="1" dirty="0" smtClean="0">
              <a:latin typeface="Bell MT" panose="02020503060305020303" pitchFamily="18" charset="0"/>
            </a:endParaRPr>
          </a:p>
          <a:p>
            <a:r>
              <a:rPr lang="en-IN" sz="2800" i="1" dirty="0">
                <a:latin typeface="Bell MT" panose="02020503060305020303" pitchFamily="18" charset="0"/>
              </a:rPr>
              <a:t>	</a:t>
            </a:r>
            <a:r>
              <a:rPr lang="en-IN" sz="3200" dirty="0" smtClean="0">
                <a:latin typeface="Bell MT" panose="02020503060305020303" pitchFamily="18" charset="0"/>
              </a:rPr>
              <a:t>Is </a:t>
            </a:r>
            <a:r>
              <a:rPr lang="en-IN" sz="3200" dirty="0">
                <a:latin typeface="Bell MT" panose="02020503060305020303" pitchFamily="18" charset="0"/>
              </a:rPr>
              <a:t>by the clinical findings and IQ </a:t>
            </a:r>
            <a:r>
              <a:rPr lang="en-IN" sz="3200" dirty="0" smtClean="0">
                <a:latin typeface="Bell MT" panose="02020503060305020303" pitchFamily="18" charset="0"/>
              </a:rPr>
              <a:t>measurement. IQ </a:t>
            </a:r>
            <a:r>
              <a:rPr lang="en-IN" sz="3200" dirty="0">
                <a:latin typeface="Bell MT" panose="02020503060305020303" pitchFamily="18" charset="0"/>
              </a:rPr>
              <a:t>below 70 </a:t>
            </a:r>
            <a:r>
              <a:rPr lang="en-IN" sz="3200" dirty="0" err="1">
                <a:latin typeface="Bell MT" panose="02020503060305020303" pitchFamily="18" charset="0"/>
              </a:rPr>
              <a:t>favors</a:t>
            </a:r>
            <a:r>
              <a:rPr lang="en-IN" sz="3200" dirty="0">
                <a:latin typeface="Bell MT" panose="02020503060305020303" pitchFamily="18" charset="0"/>
              </a:rPr>
              <a:t> M.R. Mental retardation can </a:t>
            </a:r>
            <a:r>
              <a:rPr lang="en-IN" sz="3200" dirty="0" smtClean="0">
                <a:latin typeface="Bell MT" panose="02020503060305020303" pitchFamily="18" charset="0"/>
              </a:rPr>
              <a:t>be </a:t>
            </a:r>
            <a:r>
              <a:rPr lang="en-IN" sz="3200" dirty="0">
                <a:latin typeface="Bell MT" panose="02020503060305020303" pitchFamily="18" charset="0"/>
              </a:rPr>
              <a:t>predicted during infancy by the presence of </a:t>
            </a:r>
            <a:r>
              <a:rPr lang="en-IN" sz="3200" dirty="0" smtClean="0">
                <a:latin typeface="Bell MT" panose="02020503060305020303" pitchFamily="18" charset="0"/>
              </a:rPr>
              <a:t>clinical features </a:t>
            </a:r>
            <a:r>
              <a:rPr lang="en-IN" sz="3200" dirty="0">
                <a:latin typeface="Bell MT" panose="02020503060305020303" pitchFamily="18" charset="0"/>
              </a:rPr>
              <a:t>such as microcephaly, mongoloid </a:t>
            </a:r>
            <a:r>
              <a:rPr lang="en-IN" sz="3200" dirty="0" smtClean="0">
                <a:latin typeface="Bell MT" panose="02020503060305020303" pitchFamily="18" charset="0"/>
              </a:rPr>
              <a:t>features,  cerebral </a:t>
            </a:r>
            <a:r>
              <a:rPr lang="en-IN" sz="3200" dirty="0">
                <a:latin typeface="Bell MT" panose="02020503060305020303" pitchFamily="18" charset="0"/>
              </a:rPr>
              <a:t>palsy and others. During early childhood, delay</a:t>
            </a:r>
          </a:p>
          <a:p>
            <a:r>
              <a:rPr lang="en-IN" sz="3200" dirty="0">
                <a:latin typeface="Bell MT" panose="02020503060305020303" pitchFamily="18" charset="0"/>
              </a:rPr>
              <a:t>in the developmental milestones, academic </a:t>
            </a:r>
            <a:r>
              <a:rPr lang="en-IN" sz="3200" dirty="0" smtClean="0">
                <a:latin typeface="Bell MT" panose="02020503060305020303" pitchFamily="18" charset="0"/>
              </a:rPr>
              <a:t>backwardness, peer </a:t>
            </a:r>
            <a:r>
              <a:rPr lang="en-IN" sz="3200" dirty="0">
                <a:latin typeface="Bell MT" panose="02020503060305020303" pitchFamily="18" charset="0"/>
              </a:rPr>
              <a:t>group maladjustment, and absenting from school </a:t>
            </a:r>
            <a:r>
              <a:rPr lang="en-IN" sz="3200" dirty="0" smtClean="0">
                <a:latin typeface="Bell MT" panose="02020503060305020303" pitchFamily="18" charset="0"/>
              </a:rPr>
              <a:t>or house </a:t>
            </a:r>
            <a:r>
              <a:rPr lang="en-IN" sz="3200" dirty="0">
                <a:latin typeface="Bell MT" panose="02020503060305020303" pitchFamily="18" charset="0"/>
              </a:rPr>
              <a:t>may suggest mental retardation. Later in life </a:t>
            </a:r>
            <a:r>
              <a:rPr lang="en-IN" sz="3200" dirty="0" smtClean="0">
                <a:latin typeface="Bell MT" panose="02020503060305020303" pitchFamily="18" charset="0"/>
              </a:rPr>
              <a:t>such cases </a:t>
            </a:r>
            <a:r>
              <a:rPr lang="en-IN" sz="3200" dirty="0">
                <a:latin typeface="Bell MT" panose="02020503060305020303" pitchFamily="18" charset="0"/>
              </a:rPr>
              <a:t>present as inability to bear responsibilities </a:t>
            </a:r>
            <a:r>
              <a:rPr lang="en-IN" sz="3200" dirty="0" smtClean="0">
                <a:latin typeface="Bell MT" panose="02020503060305020303" pitchFamily="18" charset="0"/>
              </a:rPr>
              <a:t>and failure </a:t>
            </a:r>
            <a:r>
              <a:rPr lang="en-IN" sz="3200" dirty="0">
                <a:latin typeface="Bell MT" panose="02020503060305020303" pitchFamily="18" charset="0"/>
              </a:rPr>
              <a:t>in adaptation to life </a:t>
            </a:r>
            <a:r>
              <a:rPr lang="en-IN" sz="3200" dirty="0" smtClean="0">
                <a:latin typeface="Bell MT" panose="02020503060305020303" pitchFamily="18" charset="0"/>
              </a:rPr>
              <a:t>situations. Some </a:t>
            </a:r>
            <a:r>
              <a:rPr lang="en-IN" sz="3200" dirty="0">
                <a:latin typeface="Bell MT" panose="02020503060305020303" pitchFamily="18" charset="0"/>
              </a:rPr>
              <a:t>of them require supervision even in routine work.</a:t>
            </a:r>
          </a:p>
        </p:txBody>
      </p:sp>
    </p:spTree>
    <p:extLst>
      <p:ext uri="{BB962C8B-B14F-4D97-AF65-F5344CB8AC3E}">
        <p14:creationId xmlns:p14="http://schemas.microsoft.com/office/powerpoint/2010/main" val="1329086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608" y="901522"/>
            <a:ext cx="113205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i="1" dirty="0">
                <a:solidFill>
                  <a:srgbClr val="FFFF00"/>
                </a:solidFill>
                <a:latin typeface="Bell MT" panose="02020503060305020303" pitchFamily="18" charset="0"/>
              </a:rPr>
              <a:t>Management and care of mental retardation</a:t>
            </a:r>
            <a:r>
              <a:rPr lang="en-IN" sz="2800" i="1" dirty="0">
                <a:solidFill>
                  <a:srgbClr val="FFFF00"/>
                </a:solidFill>
                <a:latin typeface="Bell MT" panose="02020503060305020303" pitchFamily="18" charset="0"/>
              </a:rPr>
              <a:t>: </a:t>
            </a:r>
            <a:r>
              <a:rPr lang="en-IN" sz="2800" dirty="0">
                <a:latin typeface="Bell MT" panose="02020503060305020303" pitchFamily="18" charset="0"/>
              </a:rPr>
              <a:t>The </a:t>
            </a:r>
            <a:r>
              <a:rPr lang="en-IN" sz="2800" dirty="0" smtClean="0">
                <a:latin typeface="Bell MT" panose="02020503060305020303" pitchFamily="18" charset="0"/>
              </a:rPr>
              <a:t>main objectives </a:t>
            </a:r>
            <a:r>
              <a:rPr lang="en-IN" sz="2800" dirty="0">
                <a:latin typeface="Bell MT" panose="02020503060305020303" pitchFamily="18" charset="0"/>
              </a:rPr>
              <a:t>are provision of educational and </a:t>
            </a:r>
            <a:r>
              <a:rPr lang="en-IN" sz="2800" dirty="0" smtClean="0">
                <a:latin typeface="Bell MT" panose="02020503060305020303" pitchFamily="18" charset="0"/>
              </a:rPr>
              <a:t>psycho-social care</a:t>
            </a:r>
            <a:r>
              <a:rPr lang="en-IN" sz="2800" dirty="0">
                <a:latin typeface="Bell MT" panose="02020503060305020303" pitchFamily="18" charset="0"/>
              </a:rPr>
              <a:t>. </a:t>
            </a:r>
            <a:endParaRPr lang="en-IN" sz="2800" dirty="0" smtClean="0">
              <a:latin typeface="Bell MT" panose="02020503060305020303" pitchFamily="18" charset="0"/>
            </a:endParaRPr>
          </a:p>
          <a:p>
            <a:endParaRPr lang="en-IN" sz="2800" dirty="0">
              <a:latin typeface="Bell MT" panose="02020503060305020303" pitchFamily="18" charset="0"/>
            </a:endParaRPr>
          </a:p>
          <a:p>
            <a:r>
              <a:rPr lang="en-IN" sz="2800" dirty="0" smtClean="0">
                <a:latin typeface="Bell MT" panose="02020503060305020303" pitchFamily="18" charset="0"/>
              </a:rPr>
              <a:t>It </a:t>
            </a:r>
            <a:r>
              <a:rPr lang="en-IN" sz="2800" dirty="0">
                <a:latin typeface="Bell MT" panose="02020503060305020303" pitchFamily="18" charset="0"/>
              </a:rPr>
              <a:t>depends on the age of the retarded person and </a:t>
            </a:r>
            <a:r>
              <a:rPr lang="en-IN" sz="2800" dirty="0" smtClean="0">
                <a:latin typeface="Bell MT" panose="02020503060305020303" pitchFamily="18" charset="0"/>
              </a:rPr>
              <a:t>type of </a:t>
            </a:r>
            <a:r>
              <a:rPr lang="en-IN" sz="2800" dirty="0">
                <a:latin typeface="Bell MT" panose="02020503060305020303" pitchFamily="18" charset="0"/>
              </a:rPr>
              <a:t>retardation. Fostering, boarding, schooling in </a:t>
            </a:r>
            <a:r>
              <a:rPr lang="en-IN" sz="2800" dirty="0" smtClean="0">
                <a:latin typeface="Bell MT" panose="02020503060305020303" pitchFamily="18" charset="0"/>
              </a:rPr>
              <a:t>special schools </a:t>
            </a:r>
            <a:r>
              <a:rPr lang="en-IN" sz="2800" dirty="0">
                <a:latin typeface="Bell MT" panose="02020503060305020303" pitchFamily="18" charset="0"/>
              </a:rPr>
              <a:t>and accommodation are their social needs.</a:t>
            </a:r>
          </a:p>
        </p:txBody>
      </p:sp>
    </p:spTree>
    <p:extLst>
      <p:ext uri="{BB962C8B-B14F-4D97-AF65-F5344CB8AC3E}">
        <p14:creationId xmlns:p14="http://schemas.microsoft.com/office/powerpoint/2010/main" val="2910786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64030"/>
            <a:ext cx="122127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400" dirty="0">
                <a:latin typeface="Bell MT" panose="02020503060305020303" pitchFamily="18" charset="0"/>
              </a:rPr>
              <a:t>Psychiatric Disorders in Childhood and Adolescence</a:t>
            </a:r>
          </a:p>
        </p:txBody>
      </p:sp>
    </p:spTree>
    <p:extLst>
      <p:ext uri="{BB962C8B-B14F-4D97-AF65-F5344CB8AC3E}">
        <p14:creationId xmlns:p14="http://schemas.microsoft.com/office/powerpoint/2010/main" val="3742692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3EC26C"/>
      </a:accent1>
      <a:accent2>
        <a:srgbClr val="B3D463"/>
      </a:accent2>
      <a:accent3>
        <a:srgbClr val="3BBC9D"/>
      </a:accent3>
      <a:accent4>
        <a:srgbClr val="97AF75"/>
      </a:accent4>
      <a:accent5>
        <a:srgbClr val="6BA841"/>
      </a:accent5>
      <a:accent6>
        <a:srgbClr val="79AE90"/>
      </a:accent6>
      <a:hlink>
        <a:srgbClr val="85E4A6"/>
      </a:hlink>
      <a:folHlink>
        <a:srgbClr val="BDF3D0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43372978-11FE-4814-AC26-BC300187D8C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207</TotalTime>
  <Words>903</Words>
  <Application>Microsoft Office PowerPoint</Application>
  <PresentationFormat>Widescreen</PresentationFormat>
  <Paragraphs>126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Bell MT</vt:lpstr>
      <vt:lpstr>Calibri</vt:lpstr>
      <vt:lpstr>Calisto MT</vt:lpstr>
      <vt:lpstr>Times New Roman</vt:lpstr>
      <vt:lpstr>Trebuchet MS</vt:lpstr>
      <vt:lpstr>Wingdings</vt:lpstr>
      <vt:lpstr>Wingdings 2</vt:lpstr>
      <vt:lpstr>Slate</vt:lpstr>
      <vt:lpstr>MENTAL RETARDATION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RETARDATION</dc:title>
  <dc:creator>Dr.ARUN NAIR</dc:creator>
  <cp:lastModifiedBy>Dr.ARUN NAIR</cp:lastModifiedBy>
  <cp:revision>13</cp:revision>
  <dcterms:created xsi:type="dcterms:W3CDTF">2015-12-27T16:44:19Z</dcterms:created>
  <dcterms:modified xsi:type="dcterms:W3CDTF">2016-01-01T04:45:24Z</dcterms:modified>
</cp:coreProperties>
</file>